
<file path=[Content_Types].xml><?xml version="1.0" encoding="utf-8"?>
<Types xmlns="http://schemas.openxmlformats.org/package/2006/content-types">
  <Default Extension="gif" ContentType="image/gif"/>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handoutMasterIdLst>
    <p:handoutMasterId r:id="rId18"/>
  </p:handoutMasterIdLst>
  <p:sldIdLst>
    <p:sldId id="256" r:id="rId3"/>
    <p:sldId id="258" r:id="rId5"/>
    <p:sldId id="287" r:id="rId6"/>
    <p:sldId id="270" r:id="rId7"/>
    <p:sldId id="264" r:id="rId8"/>
    <p:sldId id="267" r:id="rId9"/>
    <p:sldId id="272" r:id="rId10"/>
    <p:sldId id="279" r:id="rId11"/>
    <p:sldId id="281" r:id="rId12"/>
    <p:sldId id="284" r:id="rId13"/>
    <p:sldId id="271" r:id="rId14"/>
    <p:sldId id="288" r:id="rId15"/>
    <p:sldId id="266" r:id="rId16"/>
    <p:sldId id="274" r:id="rId17"/>
  </p:sldIdLst>
  <p:sldSz cx="12192000" cy="6858000"/>
  <p:notesSz cx="6858000" cy="9144000"/>
  <p:embeddedFontLst>
    <p:embeddedFont>
      <p:font typeface="Calibri" panose="020F0502020204030204"/>
      <p:regular r:id="rId22"/>
    </p:embeddedFont>
    <p:embeddedFont>
      <p:font typeface="Roboto Mono" panose="00000009000000000000"/>
      <p:italic r:id="rId23"/>
      <p:boldItalic r:id="rId24"/>
    </p:embeddedFont>
  </p:embeddedFontLst>
  <p:custDataLst>
    <p:tags r:id="rId25"/>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611" autoAdjust="0"/>
  </p:normalViewPr>
  <p:slideViewPr>
    <p:cSldViewPr snapToGrid="0">
      <p:cViewPr varScale="1">
        <p:scale>
          <a:sx n="81" d="100"/>
          <a:sy n="81" d="100"/>
        </p:scale>
        <p:origin x="725"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tags" Target="tags/tag1.xml"/><Relationship Id="rId24" Type="http://schemas.openxmlformats.org/officeDocument/2006/relationships/font" Target="fonts/font3.fntdata"/><Relationship Id="rId23" Type="http://schemas.openxmlformats.org/officeDocument/2006/relationships/font" Target="fonts/font2.fntdata"/><Relationship Id="rId22" Type="http://schemas.openxmlformats.org/officeDocument/2006/relationships/font" Target="fonts/font1.fntdata"/><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handoutMaster" Target="handoutMasters/handoutMaster1.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altLang="zh-CN"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5" name="Google Shape;10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5" name="Google Shape;10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8" name="Google Shape;9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5" name="Google Shape;10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5" name="Google Shape;10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5" name="Google Shape;10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8" name="Google Shape;9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5" name="Google Shape;10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5" name="Google Shape;10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5" name="Google Shape;10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5" name="Google Shape;10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5" name="Google Shape;10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5" name="Google Shape;10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15"/>
        <p:cNvGrpSpPr/>
        <p:nvPr/>
      </p:nvGrpSpPr>
      <p:grpSpPr>
        <a:xfrm>
          <a:off x="0" y="0"/>
          <a:ext cx="0" cy="0"/>
          <a:chOff x="0" y="0"/>
          <a:chExt cx="0" cy="0"/>
        </a:xfrm>
      </p:grpSpPr>
      <p:sp>
        <p:nvSpPr>
          <p:cNvPr id="16" name="Google Shape;16;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18" name="Google Shape;1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fld>
            <a:endParaRPr 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5" name="Google Shape;75;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fld>
            <a:endParaRPr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78"/>
        <p:cNvGrpSpPr/>
        <p:nvPr/>
      </p:nvGrpSpPr>
      <p:grpSpPr>
        <a:xfrm>
          <a:off x="0" y="0"/>
          <a:ext cx="0" cy="0"/>
          <a:chOff x="0" y="0"/>
          <a:chExt cx="0" cy="0"/>
        </a:xfrm>
      </p:grpSpPr>
      <p:sp>
        <p:nvSpPr>
          <p:cNvPr id="79" name="Google Shape;79;p1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81" name="Google Shape;8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fld>
            <a:endParaRPr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21"/>
        <p:cNvGrpSpPr/>
        <p:nvPr/>
      </p:nvGrpSpPr>
      <p:grpSpPr>
        <a:xfrm>
          <a:off x="0" y="0"/>
          <a:ext cx="0" cy="0"/>
          <a:chOff x="0" y="0"/>
          <a:chExt cx="0" cy="0"/>
        </a:xfrm>
      </p:grpSpPr>
      <p:sp>
        <p:nvSpPr>
          <p:cNvPr id="22" name="Google Shape;22;p1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fld>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27"/>
        <p:cNvGrpSpPr/>
        <p:nvPr/>
      </p:nvGrpSpPr>
      <p:grpSpPr>
        <a:xfrm>
          <a:off x="0" y="0"/>
          <a:ext cx="0" cy="0"/>
          <a:chOff x="0" y="0"/>
          <a:chExt cx="0" cy="0"/>
        </a:xfrm>
      </p:grpSpPr>
      <p:sp>
        <p:nvSpPr>
          <p:cNvPr id="28" name="Google Shape;28;p1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fld>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33"/>
        <p:cNvGrpSpPr/>
        <p:nvPr/>
      </p:nvGrpSpPr>
      <p:grpSpPr>
        <a:xfrm>
          <a:off x="0" y="0"/>
          <a:ext cx="0" cy="0"/>
          <a:chOff x="0" y="0"/>
          <a:chExt cx="0" cy="0"/>
        </a:xfrm>
      </p:grpSpPr>
      <p:sp>
        <p:nvSpPr>
          <p:cNvPr id="34" name="Google Shape;34;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6" name="Google Shape;36;p1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7" name="Google Shape;3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fld>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40"/>
        <p:cNvGrpSpPr/>
        <p:nvPr/>
      </p:nvGrpSpPr>
      <p:grpSpPr>
        <a:xfrm>
          <a:off x="0" y="0"/>
          <a:ext cx="0" cy="0"/>
          <a:chOff x="0" y="0"/>
          <a:chExt cx="0" cy="0"/>
        </a:xfrm>
      </p:grpSpPr>
      <p:sp>
        <p:nvSpPr>
          <p:cNvPr id="41" name="Google Shape;41;p1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3" name="Google Shape;43;p1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4" name="Google Shape;44;p1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5" name="Google Shape;45;p1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6" name="Google Shape;46;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fld>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49"/>
        <p:cNvGrpSpPr/>
        <p:nvPr/>
      </p:nvGrpSpPr>
      <p:grpSpPr>
        <a:xfrm>
          <a:off x="0" y="0"/>
          <a:ext cx="0" cy="0"/>
          <a:chOff x="0" y="0"/>
          <a:chExt cx="0" cy="0"/>
        </a:xfrm>
      </p:grpSpPr>
      <p:sp>
        <p:nvSpPr>
          <p:cNvPr id="50" name="Google Shape;5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fld>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54"/>
        <p:cNvGrpSpPr/>
        <p:nvPr/>
      </p:nvGrpSpPr>
      <p:grpSpPr>
        <a:xfrm>
          <a:off x="0" y="0"/>
          <a:ext cx="0" cy="0"/>
          <a:chOff x="0" y="0"/>
          <a:chExt cx="0" cy="0"/>
        </a:xfrm>
      </p:grpSpPr>
      <p:sp>
        <p:nvSpPr>
          <p:cNvPr id="55" name="Google Shape;55;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fld>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58"/>
        <p:cNvGrpSpPr/>
        <p:nvPr/>
      </p:nvGrpSpPr>
      <p:grpSpPr>
        <a:xfrm>
          <a:off x="0" y="0"/>
          <a:ext cx="0" cy="0"/>
          <a:chOff x="0" y="0"/>
          <a:chExt cx="0" cy="0"/>
        </a:xfrm>
      </p:grpSpPr>
      <p:sp>
        <p:nvSpPr>
          <p:cNvPr id="59" name="Google Shape;59;p1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p:txBody>
      </p:sp>
      <p:sp>
        <p:nvSpPr>
          <p:cNvPr id="61" name="Google Shape;61;p1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62" name="Google Shape;62;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fld>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7"/>
          <p:cNvSpPr>
            <a:spLocks noGrp="1"/>
          </p:cNvSpPr>
          <p:nvPr>
            <p:ph type="pic" idx="2"/>
          </p:nvPr>
        </p:nvSpPr>
        <p:spPr>
          <a:xfrm>
            <a:off x="5183188" y="987425"/>
            <a:ext cx="6172200" cy="4873625"/>
          </a:xfrm>
          <a:prstGeom prst="rect">
            <a:avLst/>
          </a:prstGeom>
          <a:noFill/>
          <a:ln>
            <a:noFill/>
          </a:ln>
        </p:spPr>
      </p:sp>
      <p:sp>
        <p:nvSpPr>
          <p:cNvPr id="68" name="Google Shape;68;p1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69" name="Google Shape;69;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fld>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2" name="Google Shape;12;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3" name="Google Shape;13;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4" name="Google Shape;14;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ltLang="zh-CN"/>
            </a:fld>
            <a:endParaRPr lang="zh-CN"/>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GIF"/></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title"/>
          </p:nvPr>
        </p:nvSpPr>
        <p:spPr>
          <a:xfrm>
            <a:off x="609600" y="2048510"/>
            <a:ext cx="5145405" cy="2759075"/>
          </a:xfrm>
          <a:prstGeom prst="rect">
            <a:avLst/>
          </a:prstGeom>
          <a:noFill/>
          <a:ln>
            <a:noFill/>
          </a:ln>
        </p:spPr>
        <p:txBody>
          <a:bodyPr spcFirstLastPara="1" wrap="square" lIns="0" tIns="0" rIns="121900" bIns="0" anchor="ctr" anchorCtr="0">
            <a:noAutofit/>
          </a:bodyPr>
          <a:lstStyle/>
          <a:p>
            <a:pPr marL="0" lvl="0" indent="0" algn="l" rtl="0">
              <a:lnSpc>
                <a:spcPct val="90000"/>
              </a:lnSpc>
              <a:spcBef>
                <a:spcPts val="0"/>
              </a:spcBef>
              <a:spcAft>
                <a:spcPts val="0"/>
              </a:spcAft>
              <a:buClr>
                <a:schemeClr val="dk1"/>
              </a:buClr>
              <a:buSzPts val="4000"/>
              <a:buFont typeface="Arial" panose="020B0604020202020204"/>
              <a:buNone/>
            </a:pPr>
            <a:r>
              <a:rPr lang="en-US" sz="4000">
                <a:latin typeface="Arial" panose="020B0604020202020204"/>
                <a:ea typeface="Arial" panose="020B0604020202020204"/>
                <a:cs typeface="Arial" panose="020B0604020202020204"/>
                <a:sym typeface="Arial" panose="020B0604020202020204"/>
              </a:rPr>
              <a:t>Anthos Service Mesh</a:t>
            </a:r>
            <a:br>
              <a:rPr lang="en-US" sz="4000">
                <a:latin typeface="Arial" panose="020B0604020202020204"/>
                <a:ea typeface="Arial" panose="020B0604020202020204"/>
                <a:cs typeface="Arial" panose="020B0604020202020204"/>
                <a:sym typeface="Arial" panose="020B0604020202020204"/>
              </a:rPr>
            </a:br>
            <a:endParaRPr lang="en-US" sz="4000">
              <a:latin typeface="Arial" panose="020B0604020202020204"/>
              <a:ea typeface="Arial" panose="020B0604020202020204"/>
              <a:cs typeface="Arial" panose="020B0604020202020204"/>
              <a:sym typeface="Arial" panose="020B0604020202020204"/>
            </a:endParaRPr>
          </a:p>
        </p:txBody>
      </p:sp>
      <p:sp>
        <p:nvSpPr>
          <p:cNvPr id="89" name="Google Shape;89;p1"/>
          <p:cNvSpPr/>
          <p:nvPr/>
        </p:nvSpPr>
        <p:spPr>
          <a:xfrm>
            <a:off x="8785774" y="2949555"/>
            <a:ext cx="1972400" cy="1868000"/>
          </a:xfrm>
          <a:prstGeom prst="rect">
            <a:avLst/>
          </a:prstGeom>
          <a:solidFill>
            <a:srgbClr val="4285F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0" name="Google Shape;90;p1"/>
          <p:cNvSpPr/>
          <p:nvPr/>
        </p:nvSpPr>
        <p:spPr>
          <a:xfrm rot="2700000">
            <a:off x="9469736" y="4959625"/>
            <a:ext cx="685045" cy="685045"/>
          </a:xfrm>
          <a:prstGeom prst="rect">
            <a:avLst/>
          </a:prstGeom>
          <a:solidFill>
            <a:srgbClr val="EA4335"/>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1" name="Google Shape;91;p1"/>
          <p:cNvSpPr/>
          <p:nvPr/>
        </p:nvSpPr>
        <p:spPr>
          <a:xfrm rot="-2700000">
            <a:off x="7014437" y="4159511"/>
            <a:ext cx="2139380" cy="1069785"/>
          </a:xfrm>
          <a:custGeom>
            <a:avLst/>
            <a:gdLst/>
            <a:ahLst/>
            <a:cxnLst/>
            <a:rect l="l" t="t" r="r" b="b"/>
            <a:pathLst>
              <a:path w="79175" h="39591" extrusionOk="0">
                <a:moveTo>
                  <a:pt x="1" y="0"/>
                </a:moveTo>
                <a:cubicBezTo>
                  <a:pt x="1" y="21865"/>
                  <a:pt x="17726" y="39590"/>
                  <a:pt x="39585" y="39590"/>
                </a:cubicBezTo>
                <a:cubicBezTo>
                  <a:pt x="61449" y="39590"/>
                  <a:pt x="79175" y="21865"/>
                  <a:pt x="79175" y="0"/>
                </a:cubicBezTo>
                <a:close/>
              </a:path>
            </a:pathLst>
          </a:custGeom>
          <a:solidFill>
            <a:srgbClr val="FBBC05"/>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92" name="Google Shape;92;p1"/>
          <p:cNvPicPr preferRelativeResize="0"/>
          <p:nvPr/>
        </p:nvPicPr>
        <p:blipFill rotWithShape="1">
          <a:blip r:embed="rId1"/>
          <a:srcRect/>
          <a:stretch>
            <a:fillRect/>
          </a:stretch>
        </p:blipFill>
        <p:spPr>
          <a:xfrm>
            <a:off x="8742583" y="966530"/>
            <a:ext cx="2701400" cy="2701400"/>
          </a:xfrm>
          <a:prstGeom prst="rect">
            <a:avLst/>
          </a:prstGeom>
          <a:noFill/>
          <a:ln>
            <a:noFill/>
          </a:ln>
        </p:spPr>
      </p:pic>
      <p:sp>
        <p:nvSpPr>
          <p:cNvPr id="93" name="Google Shape;93;p1"/>
          <p:cNvSpPr txBox="1"/>
          <p:nvPr/>
        </p:nvSpPr>
        <p:spPr>
          <a:xfrm>
            <a:off x="607633" y="5607586"/>
            <a:ext cx="3005900" cy="651614"/>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1000"/>
              </a:spcBef>
              <a:spcAft>
                <a:spcPts val="0"/>
              </a:spcAft>
              <a:buClr>
                <a:schemeClr val="dk1"/>
              </a:buClr>
              <a:buSzPts val="2800"/>
              <a:buFont typeface="Arial" panose="020B0604020202020204"/>
              <a:buNone/>
            </a:pPr>
            <a:r>
              <a:rPr lang="zh-CN" sz="2800" b="0" u="none">
                <a:solidFill>
                  <a:schemeClr val="dk1"/>
                </a:solidFill>
                <a:latin typeface="Arial" panose="020B0604020202020204"/>
                <a:ea typeface="Arial" panose="020B0604020202020204"/>
                <a:cs typeface="Arial" panose="020B0604020202020204"/>
                <a:sym typeface="Arial" panose="020B0604020202020204"/>
              </a:rPr>
              <a:t> </a:t>
            </a:r>
            <a:endParaRPr sz="2800" b="0" u="none">
              <a:solidFill>
                <a:schemeClr val="dk1"/>
              </a:solidFill>
              <a:latin typeface="Arial" panose="020B0604020202020204"/>
              <a:ea typeface="Arial" panose="020B0604020202020204"/>
              <a:cs typeface="Arial" panose="020B0604020202020204"/>
              <a:sym typeface="Arial" panose="020B0604020202020204"/>
            </a:endParaRPr>
          </a:p>
        </p:txBody>
      </p:sp>
      <p:sp>
        <p:nvSpPr>
          <p:cNvPr id="94" name="Google Shape;94;p1"/>
          <p:cNvSpPr/>
          <p:nvPr/>
        </p:nvSpPr>
        <p:spPr>
          <a:xfrm>
            <a:off x="8565501" y="2355283"/>
            <a:ext cx="681800" cy="589800"/>
          </a:xfrm>
          <a:prstGeom prst="triangle">
            <a:avLst>
              <a:gd name="adj" fmla="val 50000"/>
            </a:avLst>
          </a:prstGeom>
          <a:noFill/>
          <a:ln w="19050" cap="flat" cmpd="sng">
            <a:solidFill>
              <a:srgbClr val="9AA0A6"/>
            </a:solidFill>
            <a:prstDash val="solid"/>
            <a:round/>
            <a:headEnd type="none" w="sm" len="sm"/>
            <a:tailEnd type="none" w="sm" len="sm"/>
          </a:ln>
        </p:spPr>
        <p:txBody>
          <a:bodyPr spcFirstLastPara="1" wrap="square" lIns="60950" tIns="60950" rIns="60950" bIns="60950" anchor="ctr" anchorCtr="0">
            <a:noAutofit/>
          </a:bodyPr>
          <a:lstStyle/>
          <a:p>
            <a:pPr marL="0" marR="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5" name="Google Shape;95;p1"/>
          <p:cNvSpPr/>
          <p:nvPr/>
        </p:nvSpPr>
        <p:spPr>
          <a:xfrm rot="2700502">
            <a:off x="7253662" y="3887590"/>
            <a:ext cx="968878" cy="839477"/>
          </a:xfrm>
          <a:prstGeom prst="hexagon">
            <a:avLst>
              <a:gd name="adj" fmla="val 25000"/>
              <a:gd name="vf" fmla="val 115470"/>
            </a:avLst>
          </a:prstGeom>
          <a:noFill/>
          <a:ln w="19050" cap="flat" cmpd="sng">
            <a:solidFill>
              <a:srgbClr val="9AA0A6"/>
            </a:solidFill>
            <a:prstDash val="solid"/>
            <a:round/>
            <a:headEnd type="none" w="sm" len="sm"/>
            <a:tailEnd type="none" w="sm" len="sm"/>
          </a:ln>
        </p:spPr>
        <p:txBody>
          <a:bodyPr spcFirstLastPara="1" wrap="square" lIns="60950" tIns="60950" rIns="60950" bIns="60950" anchor="ctr" anchorCtr="0">
            <a:noAutofit/>
          </a:bodyPr>
          <a:lstStyle/>
          <a:p>
            <a:pPr marL="0" marR="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9" name="文本框 8"/>
          <p:cNvSpPr txBox="1"/>
          <p:nvPr/>
        </p:nvSpPr>
        <p:spPr>
          <a:xfrm>
            <a:off x="551180" y="1700530"/>
            <a:ext cx="5101590" cy="3813175"/>
          </a:xfrm>
          <a:prstGeom prst="rect">
            <a:avLst/>
          </a:prstGeom>
          <a:noFill/>
        </p:spPr>
        <p:txBody>
          <a:bodyPr wrap="square" rtlCol="0">
            <a:noAutofit/>
          </a:bodyPr>
          <a:lstStyle/>
          <a:p>
            <a:r>
              <a:rPr lang="zh-CN" altLang="en-US"/>
              <a:t>Global rate </a:t>
            </a:r>
            <a:r>
              <a:rPr lang="zh-CN" altLang="en-US" smtClean="0"/>
              <a:t>limiting provide</a:t>
            </a:r>
            <a:r>
              <a:rPr lang="en-US" altLang="zh-CN" smtClean="0"/>
              <a:t>s</a:t>
            </a:r>
            <a:r>
              <a:rPr lang="zh-CN" altLang="en-US" smtClean="0"/>
              <a:t> </a:t>
            </a:r>
            <a:r>
              <a:rPr lang="zh-CN" altLang="en-US"/>
              <a:t>rate limiting for the entire mesh. The global rate limiting is implemented using a central rate limiting service that's shared by all the services in the cluster. </a:t>
            </a:r>
            <a:endParaRPr lang="zh-CN" altLang="en-US"/>
          </a:p>
          <a:p>
            <a:endParaRPr lang="zh-CN" altLang="en-US"/>
          </a:p>
          <a:p>
            <a:r>
              <a:rPr lang="en-US" altLang="zh-CN"/>
              <a:t>In addition, </a:t>
            </a:r>
            <a:r>
              <a:rPr lang="en-US" altLang="zh-CN" b="1"/>
              <a:t>bandwidth limit</a:t>
            </a:r>
            <a:r>
              <a:rPr lang="en-US" altLang="zh-CN"/>
              <a:t> is also supported.</a:t>
            </a:r>
            <a:endParaRPr lang="zh-CN" altLang="en-US"/>
          </a:p>
          <a:p>
            <a:pPr marL="0" indent="0">
              <a:buFont typeface="Arial" panose="020B0604020202020204" pitchFamily="34" charset="0"/>
              <a:buNone/>
            </a:pPr>
            <a:endParaRPr lang="zh-CN" altLang="en-US" b="1"/>
          </a:p>
          <a:p>
            <a:pPr marL="0" indent="0">
              <a:buFont typeface="Arial" panose="020B0604020202020204" pitchFamily="34" charset="0"/>
              <a:buNone/>
            </a:pPr>
            <a:endParaRPr lang="zh-CN" altLang="en-US" b="1"/>
          </a:p>
          <a:p>
            <a:pPr marL="0" indent="0">
              <a:buFont typeface="Arial" panose="020B0604020202020204" pitchFamily="34" charset="0"/>
              <a:buNone/>
            </a:pPr>
            <a:endParaRPr lang="zh-CN" altLang="en-US" b="1"/>
          </a:p>
          <a:p>
            <a:pPr marL="0" indent="0">
              <a:buFont typeface="Arial" panose="020B0604020202020204" pitchFamily="34" charset="0"/>
              <a:buNone/>
            </a:pPr>
            <a:r>
              <a:rPr lang="en-US" altLang="zh-CN" b="1"/>
              <a:t>Practice:</a:t>
            </a:r>
            <a:endParaRPr lang="en-US" altLang="zh-CN" b="1"/>
          </a:p>
          <a:p>
            <a:pPr marL="0" indent="0">
              <a:buFont typeface="Arial" panose="020B0604020202020204" pitchFamily="34" charset="0"/>
              <a:buNone/>
            </a:pPr>
            <a:endParaRPr lang="en-US" altLang="zh-CN"/>
          </a:p>
          <a:p>
            <a:pPr marL="0" indent="0">
              <a:buFont typeface="Arial" panose="020B0604020202020204" pitchFamily="34" charset="0"/>
              <a:buNone/>
            </a:pPr>
            <a:r>
              <a:rPr lang="en-US" altLang="zh-CN"/>
              <a:t>Using local rate limiting and global rate limiting, we can prevent a service from being overloaded with requests, either from the same client IP or globally, from any client.</a:t>
            </a:r>
            <a:endParaRPr lang="en-US" altLang="zh-CN"/>
          </a:p>
          <a:p>
            <a:pPr marL="0" indent="0">
              <a:buFont typeface="Arial" panose="020B0604020202020204" pitchFamily="34" charset="0"/>
              <a:buNone/>
            </a:pPr>
            <a:endParaRPr lang="en-US" altLang="zh-CN"/>
          </a:p>
          <a:p>
            <a:pPr marL="0" indent="0">
              <a:buFont typeface="Arial" panose="020B0604020202020204" pitchFamily="34" charset="0"/>
              <a:buNone/>
            </a:pPr>
            <a:r>
              <a:rPr lang="en-US" altLang="zh-CN"/>
              <a:t>Also, we can use it to simulate a weak network environment.</a:t>
            </a:r>
            <a:endParaRPr lang="en-US" altLang="zh-CN"/>
          </a:p>
        </p:txBody>
      </p:sp>
      <p:sp>
        <p:nvSpPr>
          <p:cNvPr id="4" name="Google Shape;107;p3"/>
          <p:cNvSpPr txBox="1"/>
          <p:nvPr/>
        </p:nvSpPr>
        <p:spPr>
          <a:xfrm>
            <a:off x="1315720" y="601980"/>
            <a:ext cx="8275955" cy="683260"/>
          </a:xfrm>
          <a:prstGeom prst="rect">
            <a:avLst/>
          </a:prstGeom>
          <a:noFill/>
          <a:ln>
            <a:noFill/>
          </a:ln>
        </p:spPr>
        <p:txBody>
          <a:bodyPr spcFirstLastPara="1" wrap="square" lIns="0" tIns="0" rIns="121900" bIns="0" anchor="t" anchorCtr="0">
            <a:noAutofit/>
          </a:bodyPr>
          <a:lstStyle/>
          <a:p>
            <a:pPr marL="0" indent="0">
              <a:lnSpc>
                <a:spcPct val="90000"/>
              </a:lnSpc>
              <a:buNone/>
            </a:pPr>
            <a:r>
              <a:rPr lang="en-US" sz="3200">
                <a:solidFill>
                  <a:srgbClr val="3C4043"/>
                </a:solidFill>
                <a:latin typeface="Arial" panose="020B0604020202020204"/>
                <a:ea typeface="Arial" panose="020B0604020202020204"/>
                <a:cs typeface="Arial" panose="020B0604020202020204"/>
                <a:sym typeface="Arial" panose="020B0604020202020204"/>
              </a:rPr>
              <a:t>Rate limiting</a:t>
            </a:r>
            <a:endParaRPr lang="en-US" sz="3200">
              <a:solidFill>
                <a:srgbClr val="3C4043"/>
              </a:solidFill>
              <a:latin typeface="Arial" panose="020B0604020202020204"/>
              <a:ea typeface="Arial" panose="020B0604020202020204"/>
              <a:cs typeface="Arial" panose="020B0604020202020204"/>
              <a:sym typeface="Arial" panose="020B0604020202020204"/>
            </a:endParaRPr>
          </a:p>
        </p:txBody>
      </p:sp>
      <p:sp>
        <p:nvSpPr>
          <p:cNvPr id="2" name="Google Shape;108;p3"/>
          <p:cNvSpPr/>
          <p:nvPr/>
        </p:nvSpPr>
        <p:spPr>
          <a:xfrm>
            <a:off x="1155780" y="326647"/>
            <a:ext cx="41000" cy="947800"/>
          </a:xfrm>
          <a:prstGeom prst="rect">
            <a:avLst/>
          </a:prstGeom>
          <a:solidFill>
            <a:srgbClr val="4285F4"/>
          </a:solidFill>
          <a:ln>
            <a:noFill/>
          </a:ln>
        </p:spPr>
        <p:txBody>
          <a:bodyPr spcFirstLastPara="1" wrap="square" lIns="60950" tIns="60950" rIns="60950" bIns="60950" anchor="ctr" anchorCtr="0">
            <a:noAutofit/>
          </a:bodyPr>
          <a:lstStyle/>
          <a:p>
            <a:pPr marL="0" marR="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 name="Google Shape;110;p3"/>
          <p:cNvSpPr txBox="1"/>
          <p:nvPr/>
        </p:nvSpPr>
        <p:spPr>
          <a:xfrm>
            <a:off x="220980" y="411880"/>
            <a:ext cx="934800" cy="794600"/>
          </a:xfrm>
          <a:prstGeom prst="rect">
            <a:avLst/>
          </a:prstGeom>
          <a:noFill/>
          <a:ln>
            <a:noFill/>
          </a:ln>
        </p:spPr>
        <p:txBody>
          <a:bodyPr spcFirstLastPara="1" wrap="square" lIns="60950" tIns="60950" rIns="60950" bIns="60950" anchor="ctr" anchorCtr="0">
            <a:noAutofit/>
          </a:bodyPr>
          <a:lstStyle/>
          <a:p>
            <a:pPr marL="0" indent="0">
              <a:buNone/>
            </a:pPr>
            <a:r>
              <a:rPr lang="en-US" altLang="zh-CN" sz="3800">
                <a:solidFill>
                  <a:srgbClr val="3C4043"/>
                </a:solidFill>
                <a:latin typeface="Roboto Mono" panose="00000009000000000000"/>
                <a:ea typeface="Roboto Mono" panose="00000009000000000000"/>
                <a:cs typeface="Roboto Mono" panose="00000009000000000000"/>
                <a:sym typeface="Roboto Mono" panose="00000009000000000000"/>
              </a:rPr>
              <a:t>4</a:t>
            </a:r>
            <a:r>
              <a:rPr lang="zh-CN" sz="665">
                <a:solidFill>
                  <a:srgbClr val="3C4043"/>
                </a:solidFill>
                <a:latin typeface="Roboto Mono" panose="00000009000000000000"/>
                <a:ea typeface="Roboto Mono" panose="00000009000000000000"/>
                <a:cs typeface="Roboto Mono" panose="00000009000000000000"/>
                <a:sym typeface="Roboto Mono" panose="00000009000000000000"/>
              </a:rPr>
              <a:t> </a:t>
            </a:r>
            <a:endParaRPr sz="3800">
              <a:solidFill>
                <a:srgbClr val="3C4043"/>
              </a:solidFill>
              <a:latin typeface="Roboto Mono" panose="00000009000000000000"/>
              <a:ea typeface="Roboto Mono" panose="00000009000000000000"/>
              <a:cs typeface="Roboto Mono" panose="00000009000000000000"/>
              <a:sym typeface="Roboto Mono" panose="00000009000000000000"/>
            </a:endParaRPr>
          </a:p>
        </p:txBody>
      </p:sp>
      <p:pic>
        <p:nvPicPr>
          <p:cNvPr id="101" name="图片 100"/>
          <p:cNvPicPr/>
          <p:nvPr/>
        </p:nvPicPr>
        <p:blipFill>
          <a:blip r:embed="rId1"/>
          <a:stretch>
            <a:fillRect/>
          </a:stretch>
        </p:blipFill>
        <p:spPr>
          <a:xfrm>
            <a:off x="6096000" y="1125220"/>
            <a:ext cx="5445760" cy="5025390"/>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9" name="文本框 8"/>
          <p:cNvSpPr txBox="1"/>
          <p:nvPr/>
        </p:nvSpPr>
        <p:spPr>
          <a:xfrm>
            <a:off x="551180" y="1772920"/>
            <a:ext cx="4853940" cy="2433320"/>
          </a:xfrm>
          <a:prstGeom prst="rect">
            <a:avLst/>
          </a:prstGeom>
          <a:noFill/>
        </p:spPr>
        <p:txBody>
          <a:bodyPr wrap="square" rtlCol="0">
            <a:noAutofit/>
          </a:bodyPr>
          <a:lstStyle/>
          <a:p>
            <a:endParaRPr lang="zh-CN" altLang="en-US"/>
          </a:p>
          <a:p>
            <a:r>
              <a:rPr lang="en-US" altLang="zh-CN"/>
              <a:t>We</a:t>
            </a:r>
            <a:r>
              <a:rPr lang="zh-CN" altLang="en-US"/>
              <a:t> can use </a:t>
            </a:r>
            <a:r>
              <a:rPr lang="zh-CN" altLang="en-US">
                <a:sym typeface="+mn-ea"/>
              </a:rPr>
              <a:t>Fault injection</a:t>
            </a:r>
            <a:r>
              <a:rPr lang="zh-CN" altLang="en-US"/>
              <a:t> to do chaos testing at the application layer, by injecting timeouts or HTTP errors into our services, without actually updating your app code.</a:t>
            </a:r>
            <a:endParaRPr lang="zh-CN" altLang="en-US"/>
          </a:p>
          <a:p>
            <a:endParaRPr lang="zh-CN" altLang="en-US"/>
          </a:p>
          <a:p>
            <a:r>
              <a:rPr lang="zh-CN" altLang="en-US"/>
              <a:t>Note that </a:t>
            </a:r>
            <a:r>
              <a:rPr lang="en-US" altLang="zh-CN"/>
              <a:t>we</a:t>
            </a:r>
            <a:r>
              <a:rPr lang="zh-CN" altLang="en-US"/>
              <a:t> can customize these fault injection rules - for instance, fail multiple services at once (by adding more VirtualServices), fail only a percentage of requests, or fail only on certain HTTP request headers (like user-agent, to test the behavior on certain web browsers).</a:t>
            </a:r>
            <a:endParaRPr lang="zh-CN" altLang="en-US"/>
          </a:p>
          <a:p>
            <a:endParaRPr lang="zh-CN" altLang="en-US"/>
          </a:p>
          <a:p>
            <a:endParaRPr lang="zh-CN" altLang="en-US"/>
          </a:p>
        </p:txBody>
      </p:sp>
      <p:sp>
        <p:nvSpPr>
          <p:cNvPr id="4" name="Google Shape;107;p3"/>
          <p:cNvSpPr txBox="1"/>
          <p:nvPr/>
        </p:nvSpPr>
        <p:spPr>
          <a:xfrm>
            <a:off x="1315720" y="601980"/>
            <a:ext cx="8275955" cy="683260"/>
          </a:xfrm>
          <a:prstGeom prst="rect">
            <a:avLst/>
          </a:prstGeom>
          <a:noFill/>
          <a:ln>
            <a:noFill/>
          </a:ln>
        </p:spPr>
        <p:txBody>
          <a:bodyPr spcFirstLastPara="1" wrap="square" lIns="0" tIns="0" rIns="121900" bIns="0" anchor="t" anchorCtr="0">
            <a:noAutofit/>
          </a:bodyPr>
          <a:lstStyle/>
          <a:p>
            <a:pPr marL="0" indent="0">
              <a:lnSpc>
                <a:spcPct val="90000"/>
              </a:lnSpc>
              <a:buNone/>
            </a:pPr>
            <a:r>
              <a:rPr lang="zh-CN" altLang="en-US" sz="3200">
                <a:sym typeface="+mn-ea"/>
              </a:rPr>
              <a:t>Fault injection</a:t>
            </a:r>
            <a:endParaRPr lang="en-US" sz="3200">
              <a:solidFill>
                <a:srgbClr val="3C4043"/>
              </a:solidFill>
              <a:latin typeface="Arial" panose="020B0604020202020204"/>
              <a:ea typeface="Arial" panose="020B0604020202020204"/>
              <a:cs typeface="Arial" panose="020B0604020202020204"/>
              <a:sym typeface="Arial" panose="020B0604020202020204"/>
            </a:endParaRPr>
          </a:p>
        </p:txBody>
      </p:sp>
      <p:sp>
        <p:nvSpPr>
          <p:cNvPr id="2" name="Google Shape;108;p3"/>
          <p:cNvSpPr/>
          <p:nvPr/>
        </p:nvSpPr>
        <p:spPr>
          <a:xfrm>
            <a:off x="1155780" y="326647"/>
            <a:ext cx="41000" cy="947800"/>
          </a:xfrm>
          <a:prstGeom prst="rect">
            <a:avLst/>
          </a:prstGeom>
          <a:solidFill>
            <a:srgbClr val="4285F4"/>
          </a:solidFill>
          <a:ln>
            <a:noFill/>
          </a:ln>
        </p:spPr>
        <p:txBody>
          <a:bodyPr spcFirstLastPara="1" wrap="square" lIns="60950" tIns="60950" rIns="60950" bIns="60950" anchor="ctr" anchorCtr="0">
            <a:noAutofit/>
          </a:bodyPr>
          <a:lstStyle/>
          <a:p>
            <a:pPr marL="0" marR="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 name="Google Shape;110;p3"/>
          <p:cNvSpPr txBox="1"/>
          <p:nvPr/>
        </p:nvSpPr>
        <p:spPr>
          <a:xfrm>
            <a:off x="220980" y="411880"/>
            <a:ext cx="934800" cy="794600"/>
          </a:xfrm>
          <a:prstGeom prst="rect">
            <a:avLst/>
          </a:prstGeom>
          <a:noFill/>
          <a:ln>
            <a:noFill/>
          </a:ln>
        </p:spPr>
        <p:txBody>
          <a:bodyPr spcFirstLastPara="1" wrap="square" lIns="60950" tIns="60950" rIns="60950" bIns="60950" anchor="ctr" anchorCtr="0">
            <a:noAutofit/>
          </a:bodyPr>
          <a:lstStyle/>
          <a:p>
            <a:pPr marL="0" indent="0">
              <a:buNone/>
            </a:pPr>
            <a:r>
              <a:rPr lang="en-US" altLang="zh-CN" sz="3800">
                <a:solidFill>
                  <a:srgbClr val="3C4043"/>
                </a:solidFill>
                <a:latin typeface="Roboto Mono" panose="00000009000000000000"/>
                <a:ea typeface="Roboto Mono" panose="00000009000000000000"/>
                <a:cs typeface="Roboto Mono" panose="00000009000000000000"/>
                <a:sym typeface="Roboto Mono" panose="00000009000000000000"/>
              </a:rPr>
              <a:t>5</a:t>
            </a:r>
            <a:r>
              <a:rPr lang="zh-CN" sz="665">
                <a:solidFill>
                  <a:srgbClr val="3C4043"/>
                </a:solidFill>
                <a:latin typeface="Roboto Mono" panose="00000009000000000000"/>
                <a:ea typeface="Roboto Mono" panose="00000009000000000000"/>
                <a:cs typeface="Roboto Mono" panose="00000009000000000000"/>
                <a:sym typeface="Roboto Mono" panose="00000009000000000000"/>
              </a:rPr>
              <a:t> </a:t>
            </a:r>
            <a:endParaRPr sz="3800">
              <a:solidFill>
                <a:srgbClr val="3C4043"/>
              </a:solidFill>
              <a:latin typeface="Roboto Mono" panose="00000009000000000000"/>
              <a:ea typeface="Roboto Mono" panose="00000009000000000000"/>
              <a:cs typeface="Roboto Mono" panose="00000009000000000000"/>
              <a:sym typeface="Roboto Mono" panose="00000009000000000000"/>
            </a:endParaRPr>
          </a:p>
        </p:txBody>
      </p:sp>
      <p:pic>
        <p:nvPicPr>
          <p:cNvPr id="105" name="图片 104"/>
          <p:cNvPicPr/>
          <p:nvPr/>
        </p:nvPicPr>
        <p:blipFill>
          <a:blip r:embed="rId1"/>
          <a:stretch>
            <a:fillRect/>
          </a:stretch>
        </p:blipFill>
        <p:spPr>
          <a:xfrm>
            <a:off x="6094095" y="1412875"/>
            <a:ext cx="5705475" cy="4822825"/>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p2"/>
          <p:cNvPicPr preferRelativeResize="0"/>
          <p:nvPr/>
        </p:nvPicPr>
        <p:blipFill rotWithShape="1">
          <a:blip r:embed="rId1"/>
          <a:srcRect t="59" b="68"/>
          <a:stretch>
            <a:fillRect/>
          </a:stretch>
        </p:blipFill>
        <p:spPr>
          <a:xfrm>
            <a:off x="6826243" y="0"/>
            <a:ext cx="4532148" cy="6244333"/>
          </a:xfrm>
          <a:prstGeom prst="rect">
            <a:avLst/>
          </a:prstGeom>
          <a:noFill/>
          <a:ln>
            <a:noFill/>
          </a:ln>
        </p:spPr>
      </p:pic>
      <p:sp>
        <p:nvSpPr>
          <p:cNvPr id="101" name="Google Shape;101;p2"/>
          <p:cNvSpPr txBox="1">
            <a:spLocks noGrp="1"/>
          </p:cNvSpPr>
          <p:nvPr>
            <p:ph type="title"/>
          </p:nvPr>
        </p:nvSpPr>
        <p:spPr>
          <a:xfrm>
            <a:off x="609566" y="613667"/>
            <a:ext cx="8692695" cy="1333200"/>
          </a:xfrm>
          <a:prstGeom prst="rect">
            <a:avLst/>
          </a:prstGeom>
          <a:noFill/>
          <a:ln>
            <a:noFill/>
          </a:ln>
        </p:spPr>
        <p:txBody>
          <a:bodyPr spcFirstLastPara="1" wrap="square" lIns="0" tIns="0" rIns="121900" bIns="0" anchor="t" anchorCtr="0">
            <a:noAutofit/>
          </a:bodyPr>
          <a:lstStyle/>
          <a:p>
            <a:pPr marL="0" lvl="0" indent="0" algn="l" rtl="0">
              <a:lnSpc>
                <a:spcPct val="90000"/>
              </a:lnSpc>
              <a:spcBef>
                <a:spcPts val="0"/>
              </a:spcBef>
              <a:spcAft>
                <a:spcPts val="0"/>
              </a:spcAft>
              <a:buClr>
                <a:schemeClr val="dk1"/>
              </a:buClr>
              <a:buSzPts val="4400"/>
              <a:buFont typeface="Calibri" panose="020F0502020204030204"/>
              <a:buNone/>
            </a:pPr>
            <a:r>
              <a:rPr lang="en-US" smtClean="0"/>
              <a:t>Other features</a:t>
            </a:r>
            <a:endParaRPr lang="en-US" smtClean="0"/>
          </a:p>
        </p:txBody>
      </p:sp>
      <p:graphicFrame>
        <p:nvGraphicFramePr>
          <p:cNvPr id="102" name="Google Shape;102;p2"/>
          <p:cNvGraphicFramePr/>
          <p:nvPr/>
        </p:nvGraphicFramePr>
        <p:xfrm>
          <a:off x="683567" y="1447466"/>
          <a:ext cx="6283275" cy="1731825"/>
        </p:xfrm>
        <a:graphic>
          <a:graphicData uri="http://schemas.openxmlformats.org/drawingml/2006/table">
            <a:tbl>
              <a:tblPr>
                <a:noFill/>
              </a:tblPr>
              <a:tblGrid>
                <a:gridCol w="692850"/>
                <a:gridCol w="5590425"/>
              </a:tblGrid>
              <a:tr h="577275">
                <a:tc>
                  <a:txBody>
                    <a:bodyPr/>
                    <a:lstStyle/>
                    <a:p>
                      <a:pPr marL="91440" marR="0" lvl="0" indent="0" algn="l" rtl="0">
                        <a:spcBef>
                          <a:spcPts val="0"/>
                        </a:spcBef>
                        <a:spcAft>
                          <a:spcPts val="0"/>
                        </a:spcAft>
                        <a:buClr>
                          <a:srgbClr val="3C4043"/>
                        </a:buClr>
                        <a:buSzPts val="2200"/>
                        <a:buFont typeface="Arial" panose="020B0604020202020204"/>
                        <a:buNone/>
                      </a:pPr>
                      <a:r>
                        <a:rPr lang="zh-CN" sz="1300" u="none" strike="noStrike" cap="none">
                          <a:solidFill>
                            <a:srgbClr val="3C4043"/>
                          </a:solidFill>
                          <a:latin typeface="Arial" panose="020B0604020202020204"/>
                          <a:ea typeface="Arial" panose="020B0604020202020204"/>
                          <a:cs typeface="Arial" panose="020B0604020202020204"/>
                          <a:sym typeface="Arial" panose="020B0604020202020204"/>
                        </a:rPr>
                        <a:t>1</a:t>
                      </a:r>
                      <a:endParaRPr sz="1300" u="none" strike="noStrike" cap="none">
                        <a:solidFill>
                          <a:srgbClr val="3C4043"/>
                        </a:solidFill>
                        <a:latin typeface="Arial" panose="020B0604020202020204"/>
                        <a:ea typeface="Arial" panose="020B0604020202020204"/>
                        <a:cs typeface="Arial" panose="020B0604020202020204"/>
                        <a:sym typeface="Arial" panose="020B0604020202020204"/>
                      </a:endParaRPr>
                    </a:p>
                  </a:txBody>
                  <a:tcPr marL="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dot"/>
                      <a:round/>
                      <a:headEnd type="none" w="sm" len="sm"/>
                      <a:tailEnd type="none" w="sm" len="sm"/>
                    </a:lnR>
                    <a:lnT w="19050" cap="flat" cmpd="sng">
                      <a:solidFill>
                        <a:srgbClr val="DADCE0"/>
                      </a:solidFill>
                      <a:prstDash val="solid"/>
                      <a:round/>
                      <a:headEnd type="none" w="sm" len="sm"/>
                      <a:tailEnd type="none" w="sm" len="sm"/>
                    </a:lnT>
                    <a:lnB w="19050" cap="flat" cmpd="sng">
                      <a:solidFill>
                        <a:srgbClr val="DADCE0"/>
                      </a:solidFill>
                      <a:prstDash val="solid"/>
                      <a:round/>
                      <a:headEnd type="none" w="sm" len="sm"/>
                      <a:tailEnd type="none" w="sm" len="sm"/>
                    </a:lnB>
                  </a:tcPr>
                </a:tc>
                <a:tc>
                  <a:txBody>
                    <a:bodyPr/>
                    <a:lstStyle/>
                    <a:p>
                      <a:pPr marL="0" marR="0" lvl="0" indent="0" algn="l" rtl="0">
                        <a:spcBef>
                          <a:spcPts val="0"/>
                        </a:spcBef>
                        <a:spcAft>
                          <a:spcPts val="0"/>
                        </a:spcAft>
                        <a:buClr>
                          <a:srgbClr val="3C4043"/>
                        </a:buClr>
                        <a:buSzPts val="1300"/>
                        <a:buFont typeface="Arial" panose="020B0604020202020204"/>
                        <a:buNone/>
                      </a:pPr>
                      <a:r>
                        <a:rPr lang="en-US" altLang="zh-CN" sz="1400" smtClean="0">
                          <a:solidFill>
                            <a:srgbClr val="3C4043"/>
                          </a:solidFill>
                          <a:latin typeface="+mn-lt"/>
                          <a:ea typeface="Arial" panose="020B0604020202020204"/>
                          <a:cs typeface="Arial" panose="020B0604020202020204"/>
                          <a:sym typeface="Arial" panose="020B0604020202020204"/>
                        </a:rPr>
                        <a:t>Canary deployments</a:t>
                      </a:r>
                      <a:endParaRPr sz="1300" u="none" strike="noStrike" cap="none">
                        <a:solidFill>
                          <a:srgbClr val="3C4043"/>
                        </a:solidFill>
                        <a:latin typeface="Arial" panose="020B0604020202020204"/>
                        <a:ea typeface="Arial" panose="020B0604020202020204"/>
                        <a:cs typeface="Arial" panose="020B0604020202020204"/>
                        <a:sym typeface="Arial" panose="020B0604020202020204"/>
                      </a:endParaRPr>
                    </a:p>
                  </a:txBody>
                  <a:tcPr marL="121900" marR="121900" marT="121900" marB="121900" anchor="ctr">
                    <a:lnL w="9525" cap="flat" cmpd="sng">
                      <a:solidFill>
                        <a:srgbClr val="9E9E9E">
                          <a:alpha val="0"/>
                        </a:srgbClr>
                      </a:solidFill>
                      <a:prstDash val="dot"/>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DADCE0"/>
                      </a:solidFill>
                      <a:prstDash val="solid"/>
                      <a:round/>
                      <a:headEnd type="none" w="sm" len="sm"/>
                      <a:tailEnd type="none" w="sm" len="sm"/>
                    </a:lnT>
                    <a:lnB w="19050" cap="flat" cmpd="sng">
                      <a:solidFill>
                        <a:srgbClr val="DADCE0"/>
                      </a:solidFill>
                      <a:prstDash val="solid"/>
                      <a:round/>
                      <a:headEnd type="none" w="sm" len="sm"/>
                      <a:tailEnd type="none" w="sm" len="sm"/>
                    </a:lnB>
                  </a:tcPr>
                </a:tc>
              </a:tr>
              <a:tr h="577275">
                <a:tc>
                  <a:txBody>
                    <a:bodyPr/>
                    <a:lstStyle/>
                    <a:p>
                      <a:pPr marL="91440" marR="0" lvl="0" indent="0" algn="l" rtl="0">
                        <a:spcBef>
                          <a:spcPts val="0"/>
                        </a:spcBef>
                        <a:spcAft>
                          <a:spcPts val="0"/>
                        </a:spcAft>
                        <a:buClr>
                          <a:srgbClr val="3C4043"/>
                        </a:buClr>
                        <a:buSzPts val="2200"/>
                        <a:buFont typeface="Arial" panose="020B0604020202020204"/>
                        <a:buNone/>
                      </a:pPr>
                      <a:r>
                        <a:rPr lang="zh-CN" sz="1300" u="none" strike="noStrike" cap="none">
                          <a:solidFill>
                            <a:srgbClr val="3C4043"/>
                          </a:solidFill>
                          <a:latin typeface="Arial" panose="020B0604020202020204"/>
                          <a:ea typeface="Arial" panose="020B0604020202020204"/>
                          <a:cs typeface="Arial" panose="020B0604020202020204"/>
                          <a:sym typeface="Arial" panose="020B0604020202020204"/>
                        </a:rPr>
                        <a:t>2</a:t>
                      </a:r>
                      <a:endParaRPr sz="1300" u="none" strike="noStrike" cap="none">
                        <a:solidFill>
                          <a:srgbClr val="3C4043"/>
                        </a:solidFill>
                        <a:latin typeface="Arial" panose="020B0604020202020204"/>
                        <a:ea typeface="Arial" panose="020B0604020202020204"/>
                        <a:cs typeface="Arial" panose="020B0604020202020204"/>
                        <a:sym typeface="Arial" panose="020B0604020202020204"/>
                      </a:endParaRPr>
                    </a:p>
                  </a:txBody>
                  <a:tcPr marL="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dot"/>
                      <a:round/>
                      <a:headEnd type="none" w="sm" len="sm"/>
                      <a:tailEnd type="none" w="sm" len="sm"/>
                    </a:lnR>
                    <a:lnT w="19050" cap="flat" cmpd="sng">
                      <a:solidFill>
                        <a:srgbClr val="DADCE0"/>
                      </a:solidFill>
                      <a:prstDash val="solid"/>
                      <a:round/>
                      <a:headEnd type="none" w="sm" len="sm"/>
                      <a:tailEnd type="none" w="sm" len="sm"/>
                    </a:lnT>
                    <a:lnB w="19050" cap="flat" cmpd="sng">
                      <a:solidFill>
                        <a:srgbClr val="DADCE0"/>
                      </a:solidFill>
                      <a:prstDash val="solid"/>
                      <a:round/>
                      <a:headEnd type="none" w="sm" len="sm"/>
                      <a:tailEnd type="none" w="sm" len="sm"/>
                    </a:lnB>
                  </a:tcPr>
                </a:tc>
                <a:tc>
                  <a:txBody>
                    <a:bodyPr/>
                    <a:lstStyle/>
                    <a:p>
                      <a:pPr marL="0" indent="0">
                        <a:lnSpc>
                          <a:spcPct val="90000"/>
                        </a:lnSpc>
                        <a:buNone/>
                      </a:pPr>
                      <a:r>
                        <a:rPr lang="en-US" altLang="zh-CN" sz="1400" smtClean="0">
                          <a:solidFill>
                            <a:srgbClr val="3C4043"/>
                          </a:solidFill>
                          <a:latin typeface="+mn-lt"/>
                          <a:ea typeface="Arial" panose="020B0604020202020204"/>
                          <a:cs typeface="Arial" panose="020B0604020202020204"/>
                          <a:sym typeface="Arial" panose="020B0604020202020204"/>
                        </a:rPr>
                        <a:t>Traffic mirroring</a:t>
                      </a:r>
                      <a:endParaRPr lang="en-US" altLang="zh-CN" sz="1400">
                        <a:solidFill>
                          <a:srgbClr val="3C4043"/>
                        </a:solidFill>
                        <a:latin typeface="+mn-lt"/>
                        <a:ea typeface="Arial" panose="020B0604020202020204"/>
                        <a:cs typeface="Arial" panose="020B0604020202020204"/>
                        <a:sym typeface="Arial" panose="020B0604020202020204"/>
                      </a:endParaRPr>
                    </a:p>
                  </a:txBody>
                  <a:tcPr marL="121900" marR="121900" marT="121900" marB="121900" anchor="ctr">
                    <a:lnL w="9525" cap="flat" cmpd="sng">
                      <a:solidFill>
                        <a:srgbClr val="9E9E9E">
                          <a:alpha val="0"/>
                        </a:srgbClr>
                      </a:solidFill>
                      <a:prstDash val="dot"/>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DADCE0"/>
                      </a:solidFill>
                      <a:prstDash val="solid"/>
                      <a:round/>
                      <a:headEnd type="none" w="sm" len="sm"/>
                      <a:tailEnd type="none" w="sm" len="sm"/>
                    </a:lnT>
                    <a:lnB w="19050" cap="flat" cmpd="sng">
                      <a:solidFill>
                        <a:srgbClr val="DADCE0"/>
                      </a:solidFill>
                      <a:prstDash val="solid"/>
                      <a:round/>
                      <a:headEnd type="none" w="sm" len="sm"/>
                      <a:tailEnd type="none" w="sm" len="sm"/>
                    </a:lnB>
                  </a:tcPr>
                </a:tc>
              </a:tr>
              <a:tr h="577275">
                <a:tc>
                  <a:txBody>
                    <a:bodyPr/>
                    <a:lstStyle/>
                    <a:p>
                      <a:pPr marL="91440" marR="0" lvl="0" indent="0" algn="l" rtl="0">
                        <a:spcBef>
                          <a:spcPts val="0"/>
                        </a:spcBef>
                        <a:spcAft>
                          <a:spcPts val="0"/>
                        </a:spcAft>
                        <a:buClr>
                          <a:srgbClr val="3C4043"/>
                        </a:buClr>
                        <a:buSzPts val="2200"/>
                        <a:buFont typeface="Arial" panose="020B0604020202020204"/>
                        <a:buNone/>
                      </a:pPr>
                      <a:r>
                        <a:rPr lang="en-US" sz="1300" u="none" strike="noStrike" cap="none" smtClean="0">
                          <a:solidFill>
                            <a:srgbClr val="3C4043"/>
                          </a:solidFill>
                          <a:latin typeface="Arial" panose="020B0604020202020204"/>
                          <a:ea typeface="Arial" panose="020B0604020202020204"/>
                          <a:cs typeface="Arial" panose="020B0604020202020204"/>
                          <a:sym typeface="Arial" panose="020B0604020202020204"/>
                        </a:rPr>
                        <a:t>3</a:t>
                      </a:r>
                      <a:endParaRPr sz="1300" u="none" strike="noStrike" cap="none">
                        <a:solidFill>
                          <a:srgbClr val="3C4043"/>
                        </a:solidFill>
                        <a:latin typeface="Arial" panose="020B0604020202020204"/>
                        <a:ea typeface="Arial" panose="020B0604020202020204"/>
                        <a:cs typeface="Arial" panose="020B0604020202020204"/>
                        <a:sym typeface="Arial" panose="020B0604020202020204"/>
                      </a:endParaRPr>
                    </a:p>
                  </a:txBody>
                  <a:tcPr marL="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dot"/>
                      <a:round/>
                      <a:headEnd type="none" w="sm" len="sm"/>
                      <a:tailEnd type="none" w="sm" len="sm"/>
                    </a:lnR>
                    <a:lnT w="19050" cap="flat" cmpd="sng">
                      <a:solidFill>
                        <a:srgbClr val="DADCE0"/>
                      </a:solidFill>
                      <a:prstDash val="solid"/>
                      <a:round/>
                      <a:headEnd type="none" w="sm" len="sm"/>
                      <a:tailEnd type="none" w="sm" len="sm"/>
                    </a:lnT>
                    <a:lnB w="19050" cap="flat" cmpd="sng">
                      <a:solidFill>
                        <a:srgbClr val="DADCE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3C4043"/>
                        </a:buClr>
                        <a:buSzPts val="2200"/>
                        <a:buFont typeface="Arial" panose="020B0604020202020204"/>
                        <a:buNone/>
                      </a:pPr>
                      <a:r>
                        <a:rPr lang="en-US" altLang="zh-CN" sz="1300" u="none" strike="noStrike" cap="none" smtClean="0">
                          <a:solidFill>
                            <a:srgbClr val="3C4043"/>
                          </a:solidFill>
                          <a:latin typeface="Arial" panose="020B0604020202020204"/>
                          <a:ea typeface="Arial" panose="020B0604020202020204"/>
                          <a:cs typeface="Arial" panose="020B0604020202020204"/>
                          <a:sym typeface="Arial" panose="020B0604020202020204"/>
                        </a:rPr>
                        <a:t>……</a:t>
                      </a:r>
                      <a:endParaRPr sz="1300" u="none" strike="noStrike" cap="none">
                        <a:solidFill>
                          <a:srgbClr val="3C4043"/>
                        </a:solidFill>
                        <a:latin typeface="Arial" panose="020B0604020202020204"/>
                        <a:ea typeface="Arial" panose="020B0604020202020204"/>
                        <a:cs typeface="Arial" panose="020B0604020202020204"/>
                        <a:sym typeface="Arial" panose="020B0604020202020204"/>
                      </a:endParaRPr>
                    </a:p>
                  </a:txBody>
                  <a:tcPr marL="121900" marR="121900" marT="121900" marB="121900" anchor="ctr">
                    <a:lnL w="9525" cap="flat" cmpd="sng">
                      <a:solidFill>
                        <a:srgbClr val="9E9E9E">
                          <a:alpha val="0"/>
                        </a:srgbClr>
                      </a:solidFill>
                      <a:prstDash val="dot"/>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DADCE0"/>
                      </a:solidFill>
                      <a:prstDash val="solid"/>
                      <a:round/>
                      <a:headEnd type="none" w="sm" len="sm"/>
                      <a:tailEnd type="none" w="sm" len="sm"/>
                    </a:lnT>
                    <a:lnB w="19050" cap="flat" cmpd="sng">
                      <a:solidFill>
                        <a:srgbClr val="DADCE0"/>
                      </a:solidFill>
                      <a:prstDash val="solid"/>
                      <a:round/>
                      <a:headEnd type="none" w="sm" len="sm"/>
                      <a:tailEnd type="none" w="sm" len="sm"/>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9" name="文本框 8"/>
          <p:cNvSpPr txBox="1"/>
          <p:nvPr/>
        </p:nvSpPr>
        <p:spPr>
          <a:xfrm>
            <a:off x="393740" y="2304417"/>
            <a:ext cx="4361815" cy="1804670"/>
          </a:xfrm>
          <a:prstGeom prst="rect">
            <a:avLst/>
          </a:prstGeom>
          <a:noFill/>
        </p:spPr>
        <p:txBody>
          <a:bodyPr wrap="square" rtlCol="0">
            <a:noAutofit/>
          </a:bodyPr>
          <a:lstStyle/>
          <a:p>
            <a:pPr marL="0" indent="0">
              <a:buFont typeface="Wingdings" panose="05000000000000000000" charset="0"/>
              <a:buNone/>
            </a:pPr>
            <a:r>
              <a:rPr lang="en-US" altLang="zh-CN" smtClean="0"/>
              <a:t>Using </a:t>
            </a:r>
            <a:r>
              <a:rPr lang="en-US" altLang="zh-CN"/>
              <a:t>ASM, we can c</a:t>
            </a:r>
            <a:r>
              <a:rPr lang="zh-CN" altLang="en-US"/>
              <a:t>reate canary deployments.</a:t>
            </a:r>
            <a:r>
              <a:rPr lang="en-US" altLang="zh-CN"/>
              <a:t>Traffic can be distributed according your configuration.</a:t>
            </a:r>
            <a:endParaRPr lang="en-US" altLang="zh-CN"/>
          </a:p>
          <a:p>
            <a:pPr marL="0" indent="0">
              <a:buFont typeface="Wingdings" panose="05000000000000000000" charset="0"/>
              <a:buNone/>
            </a:pPr>
            <a:endParaRPr lang="en-US" altLang="zh-CN">
              <a:ea typeface="宋体" panose="02010600030101010101" pitchFamily="2" charset="-122"/>
            </a:endParaRPr>
          </a:p>
          <a:p>
            <a:r>
              <a:rPr lang="en-US" altLang="zh-CN">
                <a:ea typeface="宋体" panose="02010600030101010101" pitchFamily="2" charset="-122"/>
              </a:rPr>
              <a:t>For </a:t>
            </a:r>
            <a:r>
              <a:rPr lang="en-US" altLang="zh-CN" smtClean="0">
                <a:ea typeface="宋体" panose="02010600030101010101" pitchFamily="2" charset="-122"/>
              </a:rPr>
              <a:t>example, </a:t>
            </a:r>
            <a:r>
              <a:rPr lang="en-US" altLang="zh-CN">
                <a:ea typeface="宋体" panose="02010600030101010101" pitchFamily="2" charset="-122"/>
              </a:rPr>
              <a:t>we can specify </a:t>
            </a:r>
            <a:r>
              <a:rPr lang="en-US" altLang="zh-CN" smtClean="0">
                <a:ea typeface="宋体" panose="02010600030101010101" pitchFamily="2" charset="-122"/>
              </a:rPr>
              <a:t>the </a:t>
            </a:r>
            <a:r>
              <a:rPr lang="en-US" altLang="zh-CN">
                <a:ea typeface="宋体" panose="02010600030101010101" pitchFamily="2" charset="-122"/>
              </a:rPr>
              <a:t>traffic </a:t>
            </a:r>
            <a:r>
              <a:rPr lang="en-US" altLang="zh-CN" smtClean="0">
                <a:ea typeface="宋体" panose="02010600030101010101" pitchFamily="2" charset="-122"/>
              </a:rPr>
              <a:t>by percentage, or by the </a:t>
            </a:r>
            <a:r>
              <a:rPr lang="en-US" altLang="zh-CN">
                <a:ea typeface="宋体" panose="02010600030101010101" pitchFamily="2" charset="-122"/>
              </a:rPr>
              <a:t>content of the request</a:t>
            </a:r>
            <a:r>
              <a:rPr lang="en-US" altLang="zh-CN" smtClean="0">
                <a:ea typeface="宋体" panose="02010600030101010101" pitchFamily="2" charset="-122"/>
              </a:rPr>
              <a:t>.</a:t>
            </a:r>
            <a:endParaRPr lang="en-US" altLang="zh-CN">
              <a:ea typeface="宋体" panose="02010600030101010101" pitchFamily="2" charset="-122"/>
            </a:endParaRPr>
          </a:p>
        </p:txBody>
      </p:sp>
      <p:sp>
        <p:nvSpPr>
          <p:cNvPr id="4" name="Google Shape;107;p3"/>
          <p:cNvSpPr txBox="1"/>
          <p:nvPr/>
        </p:nvSpPr>
        <p:spPr>
          <a:xfrm>
            <a:off x="1315720" y="601980"/>
            <a:ext cx="8275955" cy="683260"/>
          </a:xfrm>
          <a:prstGeom prst="rect">
            <a:avLst/>
          </a:prstGeom>
          <a:noFill/>
          <a:ln>
            <a:noFill/>
          </a:ln>
        </p:spPr>
        <p:txBody>
          <a:bodyPr spcFirstLastPara="1" wrap="square" lIns="0" tIns="0" rIns="121900" bIns="0" anchor="t" anchorCtr="0">
            <a:noAutofit/>
          </a:bodyPr>
          <a:lstStyle/>
          <a:p>
            <a:pPr marL="0" indent="0">
              <a:lnSpc>
                <a:spcPct val="90000"/>
              </a:lnSpc>
              <a:buNone/>
            </a:pPr>
            <a:r>
              <a:rPr lang="en-US" sz="3200">
                <a:solidFill>
                  <a:srgbClr val="3C4043"/>
                </a:solidFill>
                <a:latin typeface="Arial" panose="020B0604020202020204"/>
                <a:ea typeface="Arial" panose="020B0604020202020204"/>
                <a:cs typeface="Arial" panose="020B0604020202020204"/>
                <a:sym typeface="Arial" panose="020B0604020202020204"/>
              </a:rPr>
              <a:t>Canary deployments</a:t>
            </a:r>
            <a:endParaRPr lang="en-US" sz="3200">
              <a:solidFill>
                <a:srgbClr val="3C4043"/>
              </a:solidFill>
              <a:latin typeface="Arial" panose="020B0604020202020204"/>
              <a:ea typeface="Arial" panose="020B0604020202020204"/>
              <a:cs typeface="Arial" panose="020B0604020202020204"/>
              <a:sym typeface="Arial" panose="020B0604020202020204"/>
            </a:endParaRPr>
          </a:p>
        </p:txBody>
      </p:sp>
      <p:sp>
        <p:nvSpPr>
          <p:cNvPr id="2" name="Google Shape;108;p3"/>
          <p:cNvSpPr/>
          <p:nvPr/>
        </p:nvSpPr>
        <p:spPr>
          <a:xfrm>
            <a:off x="1155780" y="326647"/>
            <a:ext cx="41000" cy="947800"/>
          </a:xfrm>
          <a:prstGeom prst="rect">
            <a:avLst/>
          </a:prstGeom>
          <a:solidFill>
            <a:srgbClr val="4285F4"/>
          </a:solidFill>
          <a:ln>
            <a:noFill/>
          </a:ln>
        </p:spPr>
        <p:txBody>
          <a:bodyPr spcFirstLastPara="1" wrap="square" lIns="60950" tIns="60950" rIns="60950" bIns="60950" anchor="ctr" anchorCtr="0">
            <a:noAutofit/>
          </a:bodyPr>
          <a:lstStyle/>
          <a:p>
            <a:pPr marL="0" marR="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 name="Google Shape;110;p3"/>
          <p:cNvSpPr txBox="1"/>
          <p:nvPr/>
        </p:nvSpPr>
        <p:spPr>
          <a:xfrm>
            <a:off x="220980" y="411880"/>
            <a:ext cx="934800" cy="794600"/>
          </a:xfrm>
          <a:prstGeom prst="rect">
            <a:avLst/>
          </a:prstGeom>
          <a:noFill/>
          <a:ln>
            <a:noFill/>
          </a:ln>
        </p:spPr>
        <p:txBody>
          <a:bodyPr spcFirstLastPara="1" wrap="square" lIns="60950" tIns="60950" rIns="60950" bIns="60950" anchor="ctr" anchorCtr="0">
            <a:noAutofit/>
          </a:bodyPr>
          <a:lstStyle/>
          <a:p>
            <a:pPr marL="0" indent="0">
              <a:buNone/>
            </a:pPr>
            <a:r>
              <a:rPr lang="en-US" altLang="zh-CN" sz="3800">
                <a:solidFill>
                  <a:srgbClr val="3C4043"/>
                </a:solidFill>
                <a:latin typeface="Roboto Mono" panose="00000009000000000000"/>
                <a:ea typeface="Roboto Mono" panose="00000009000000000000"/>
                <a:cs typeface="Roboto Mono" panose="00000009000000000000"/>
                <a:sym typeface="Roboto Mono" panose="00000009000000000000"/>
              </a:rPr>
              <a:t>1</a:t>
            </a:r>
            <a:r>
              <a:rPr lang="zh-CN" sz="665">
                <a:solidFill>
                  <a:srgbClr val="3C4043"/>
                </a:solidFill>
                <a:latin typeface="Roboto Mono" panose="00000009000000000000"/>
                <a:ea typeface="Roboto Mono" panose="00000009000000000000"/>
                <a:cs typeface="Roboto Mono" panose="00000009000000000000"/>
                <a:sym typeface="Roboto Mono" panose="00000009000000000000"/>
              </a:rPr>
              <a:t> </a:t>
            </a:r>
            <a:endParaRPr sz="3800">
              <a:solidFill>
                <a:srgbClr val="3C4043"/>
              </a:solidFill>
              <a:latin typeface="Roboto Mono" panose="00000009000000000000"/>
              <a:ea typeface="Roboto Mono" panose="00000009000000000000"/>
              <a:cs typeface="Roboto Mono" panose="00000009000000000000"/>
              <a:sym typeface="Roboto Mono" panose="00000009000000000000"/>
            </a:endParaRPr>
          </a:p>
        </p:txBody>
      </p:sp>
      <p:pic>
        <p:nvPicPr>
          <p:cNvPr id="11" name="图片 10"/>
          <p:cNvPicPr>
            <a:picLocks noChangeAspect="1"/>
          </p:cNvPicPr>
          <p:nvPr/>
        </p:nvPicPr>
        <p:blipFill>
          <a:blip r:embed="rId1"/>
          <a:stretch>
            <a:fillRect/>
          </a:stretch>
        </p:blipFill>
        <p:spPr>
          <a:xfrm>
            <a:off x="7031990" y="326390"/>
            <a:ext cx="4616450" cy="3175000"/>
          </a:xfrm>
          <a:prstGeom prst="rect">
            <a:avLst/>
          </a:prstGeom>
        </p:spPr>
      </p:pic>
      <p:pic>
        <p:nvPicPr>
          <p:cNvPr id="12" name="图片 11"/>
          <p:cNvPicPr>
            <a:picLocks noChangeAspect="1"/>
          </p:cNvPicPr>
          <p:nvPr/>
        </p:nvPicPr>
        <p:blipFill>
          <a:blip r:embed="rId2"/>
          <a:stretch>
            <a:fillRect/>
          </a:stretch>
        </p:blipFill>
        <p:spPr>
          <a:xfrm>
            <a:off x="4670425" y="3217545"/>
            <a:ext cx="4514215" cy="308800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9" name="文本框 8"/>
          <p:cNvSpPr txBox="1"/>
          <p:nvPr/>
        </p:nvSpPr>
        <p:spPr>
          <a:xfrm>
            <a:off x="335280" y="1916430"/>
            <a:ext cx="6306185" cy="3672840"/>
          </a:xfrm>
          <a:prstGeom prst="rect">
            <a:avLst/>
          </a:prstGeom>
          <a:noFill/>
        </p:spPr>
        <p:txBody>
          <a:bodyPr wrap="square" rtlCol="0">
            <a:noAutofit/>
          </a:bodyPr>
          <a:lstStyle/>
          <a:p>
            <a:pPr marL="0" indent="0">
              <a:buFont typeface="Wingdings" panose="05000000000000000000" charset="0"/>
              <a:buNone/>
            </a:pPr>
            <a:r>
              <a:rPr lang="en-US" altLang="zh-CN"/>
              <a:t>ASM supports traffic mirroring, with it we can do shadow testing.</a:t>
            </a:r>
            <a:endParaRPr lang="en-US" altLang="zh-CN"/>
          </a:p>
          <a:p>
            <a:pPr marL="0" indent="0">
              <a:buFont typeface="Wingdings" panose="05000000000000000000" charset="0"/>
              <a:buNone/>
            </a:pPr>
            <a:endParaRPr lang="en-US" altLang="zh-CN"/>
          </a:p>
          <a:p>
            <a:pPr marL="0" indent="0">
              <a:buFont typeface="Wingdings" panose="05000000000000000000" charset="0"/>
              <a:buNone/>
            </a:pPr>
            <a:r>
              <a:rPr lang="en-US" altLang="zh-CN"/>
              <a:t>Using traffic mirroring to duplicate traffic to another service (maybe a new version). T</a:t>
            </a:r>
            <a:r>
              <a:rPr lang="en-US" altLang="zh-CN" smtClean="0"/>
              <a:t>hese </a:t>
            </a:r>
            <a:r>
              <a:rPr lang="en-US" altLang="zh-CN"/>
              <a:t>requests are mirrored as “fire and forget”, which means that the responses are discarded.</a:t>
            </a:r>
            <a:endParaRPr lang="en-US" altLang="zh-CN"/>
          </a:p>
          <a:p>
            <a:pPr marL="0" indent="0">
              <a:buFont typeface="Wingdings" panose="05000000000000000000" charset="0"/>
              <a:buNone/>
            </a:pPr>
            <a:endParaRPr lang="en-US" altLang="zh-CN" b="1">
              <a:sym typeface="+mn-ea"/>
            </a:endParaRPr>
          </a:p>
          <a:p>
            <a:pPr marL="0" indent="0">
              <a:buFont typeface="Wingdings" panose="05000000000000000000" charset="0"/>
              <a:buNone/>
            </a:pPr>
            <a:endParaRPr lang="en-US" altLang="zh-CN" b="1">
              <a:sym typeface="+mn-ea"/>
            </a:endParaRPr>
          </a:p>
          <a:p>
            <a:pPr marL="0" indent="0">
              <a:buFont typeface="Wingdings" panose="05000000000000000000" charset="0"/>
              <a:buNone/>
            </a:pPr>
            <a:r>
              <a:rPr lang="en-US" altLang="zh-CN" b="1">
                <a:sym typeface="+mn-ea"/>
              </a:rPr>
              <a:t>Practice:</a:t>
            </a:r>
            <a:endParaRPr lang="en-US" altLang="zh-CN" b="1">
              <a:sym typeface="+mn-ea"/>
            </a:endParaRPr>
          </a:p>
          <a:p>
            <a:pPr marL="0" indent="0">
              <a:buFont typeface="Wingdings" panose="05000000000000000000" charset="0"/>
              <a:buNone/>
            </a:pPr>
            <a:endParaRPr lang="en-US" altLang="zh-CN" b="1">
              <a:sym typeface="+mn-ea"/>
            </a:endParaRPr>
          </a:p>
          <a:p>
            <a:pPr marL="0" indent="0">
              <a:buFont typeface="Wingdings" panose="05000000000000000000" charset="0"/>
              <a:buNone/>
            </a:pPr>
            <a:r>
              <a:rPr lang="en-US">
                <a:ea typeface="宋体" panose="02010600030101010101" pitchFamily="2" charset="-122"/>
                <a:sym typeface="+mn-ea"/>
              </a:rPr>
              <a:t>We m</a:t>
            </a:r>
            <a:r>
              <a:rPr>
                <a:ea typeface="宋体" panose="02010600030101010101" pitchFamily="2" charset="-122"/>
                <a:sym typeface="+mn-ea"/>
              </a:rPr>
              <a:t>ay be able to improve our publishing process</a:t>
            </a:r>
            <a:r>
              <a:rPr lang="en-US">
                <a:ea typeface="宋体" panose="02010600030101010101" pitchFamily="2" charset="-122"/>
                <a:sym typeface="+mn-ea"/>
              </a:rPr>
              <a:t> using this feature</a:t>
            </a:r>
            <a:r>
              <a:rPr>
                <a:ea typeface="宋体" panose="02010600030101010101" pitchFamily="2" charset="-122"/>
                <a:sym typeface="+mn-ea"/>
              </a:rPr>
              <a:t>.</a:t>
            </a:r>
            <a:endParaRPr>
              <a:ea typeface="宋体" panose="02010600030101010101" pitchFamily="2" charset="-122"/>
            </a:endParaRPr>
          </a:p>
          <a:p>
            <a:pPr marL="0" indent="0">
              <a:buFont typeface="Wingdings" panose="05000000000000000000" charset="0"/>
              <a:buNone/>
            </a:pPr>
            <a:endParaRPr lang="en-US" altLang="zh-CN"/>
          </a:p>
          <a:p>
            <a:pPr marL="0" indent="0">
              <a:buFont typeface="Wingdings" panose="05000000000000000000" charset="0"/>
              <a:buNone/>
            </a:pPr>
            <a:r>
              <a:rPr lang="en-US" altLang="zh-CN">
                <a:ea typeface="宋体" panose="02010600030101010101" pitchFamily="2" charset="-122"/>
                <a:sym typeface="+mn-ea"/>
              </a:rPr>
              <a:t>We deploy </a:t>
            </a:r>
            <a:r>
              <a:rPr lang="zh-CN" altLang="en-US">
                <a:ea typeface="宋体" panose="02010600030101010101" pitchFamily="2" charset="-122"/>
                <a:sym typeface="+mn-ea"/>
              </a:rPr>
              <a:t>the new version in advance, and</a:t>
            </a:r>
            <a:r>
              <a:rPr lang="en-US" altLang="zh-CN">
                <a:ea typeface="宋体" panose="02010600030101010101" pitchFamily="2" charset="-122"/>
                <a:sym typeface="+mn-ea"/>
              </a:rPr>
              <a:t> configure</a:t>
            </a:r>
            <a:r>
              <a:rPr lang="zh-CN" altLang="en-US">
                <a:ea typeface="宋体" panose="02010600030101010101" pitchFamily="2" charset="-122"/>
                <a:sym typeface="+mn-ea"/>
              </a:rPr>
              <a:t> traffic mirroring </a:t>
            </a:r>
            <a:r>
              <a:rPr lang="en-US" altLang="zh-CN">
                <a:ea typeface="宋体" panose="02010600030101010101" pitchFamily="2" charset="-122"/>
                <a:sym typeface="+mn-ea"/>
              </a:rPr>
              <a:t>to the new version</a:t>
            </a:r>
            <a:r>
              <a:rPr lang="zh-CN" altLang="en-US">
                <a:ea typeface="宋体" panose="02010600030101010101" pitchFamily="2" charset="-122"/>
                <a:sym typeface="+mn-ea"/>
              </a:rPr>
              <a:t> to observe whether there are problems in </a:t>
            </a:r>
            <a:r>
              <a:rPr lang="en-US" altLang="zh-CN">
                <a:ea typeface="宋体" panose="02010600030101010101" pitchFamily="2" charset="-122"/>
                <a:sym typeface="+mn-ea"/>
              </a:rPr>
              <a:t>it</a:t>
            </a:r>
            <a:r>
              <a:rPr lang="zh-CN" altLang="en-US">
                <a:ea typeface="宋体" panose="02010600030101010101" pitchFamily="2" charset="-122"/>
                <a:sym typeface="+mn-ea"/>
              </a:rPr>
              <a:t> without affecting the official function.</a:t>
            </a:r>
            <a:endParaRPr lang="zh-CN" altLang="en-US">
              <a:ea typeface="宋体" panose="02010600030101010101" pitchFamily="2" charset="-122"/>
              <a:sym typeface="+mn-ea"/>
            </a:endParaRPr>
          </a:p>
          <a:p>
            <a:pPr marL="0" indent="0">
              <a:buFont typeface="Wingdings" panose="05000000000000000000" charset="0"/>
              <a:buNone/>
            </a:pPr>
            <a:endParaRPr lang="zh-CN" altLang="en-US">
              <a:ea typeface="宋体" panose="02010600030101010101" pitchFamily="2" charset="-122"/>
              <a:sym typeface="+mn-ea"/>
            </a:endParaRPr>
          </a:p>
          <a:p>
            <a:pPr marL="0" indent="0">
              <a:buFont typeface="Wingdings" panose="05000000000000000000" charset="0"/>
              <a:buNone/>
            </a:pPr>
            <a:r>
              <a:rPr lang="en-US" altLang="zh-CN">
                <a:ea typeface="宋体" panose="02010600030101010101" pitchFamily="2" charset="-122"/>
                <a:sym typeface="+mn-ea"/>
              </a:rPr>
              <a:t>T</a:t>
            </a:r>
            <a:r>
              <a:rPr lang="zh-CN" altLang="en-US">
                <a:ea typeface="宋体" panose="02010600030101010101" pitchFamily="2" charset="-122"/>
                <a:sym typeface="+mn-ea"/>
              </a:rPr>
              <a:t>o be honest, we need to do some design to avoid </a:t>
            </a:r>
            <a:r>
              <a:rPr lang="en-US" altLang="zh-CN">
                <a:ea typeface="宋体" panose="02010600030101010101" pitchFamily="2" charset="-122"/>
                <a:sym typeface="+mn-ea"/>
              </a:rPr>
              <a:t>issues</a:t>
            </a:r>
            <a:r>
              <a:rPr lang="zh-CN" altLang="en-US">
                <a:ea typeface="宋体" panose="02010600030101010101" pitchFamily="2" charset="-122"/>
                <a:sym typeface="+mn-ea"/>
              </a:rPr>
              <a:t> </a:t>
            </a:r>
            <a:r>
              <a:rPr lang="en-US" altLang="zh-CN">
                <a:ea typeface="宋体" panose="02010600030101010101" pitchFamily="2" charset="-122"/>
                <a:sym typeface="+mn-ea"/>
              </a:rPr>
              <a:t>to</a:t>
            </a:r>
            <a:r>
              <a:rPr lang="zh-CN" altLang="en-US">
                <a:ea typeface="宋体" panose="02010600030101010101" pitchFamily="2" charset="-122"/>
                <a:sym typeface="+mn-ea"/>
              </a:rPr>
              <a:t> official data</a:t>
            </a:r>
            <a:r>
              <a:rPr lang="en-US" altLang="zh-CN">
                <a:ea typeface="宋体" panose="02010600030101010101" pitchFamily="2" charset="-122"/>
                <a:sym typeface="+mn-ea"/>
              </a:rPr>
              <a:t>.</a:t>
            </a:r>
            <a:endParaRPr lang="zh-CN" altLang="en-US">
              <a:ea typeface="宋体" panose="02010600030101010101" pitchFamily="2" charset="-122"/>
            </a:endParaRPr>
          </a:p>
          <a:p>
            <a:pPr marL="0" indent="0">
              <a:buFont typeface="Wingdings" panose="05000000000000000000" charset="0"/>
              <a:buNone/>
            </a:pPr>
            <a:endParaRPr lang="en-US" altLang="zh-CN">
              <a:ea typeface="宋体" panose="02010600030101010101" pitchFamily="2" charset="-122"/>
            </a:endParaRPr>
          </a:p>
        </p:txBody>
      </p:sp>
      <p:sp>
        <p:nvSpPr>
          <p:cNvPr id="4" name="Google Shape;107;p3"/>
          <p:cNvSpPr txBox="1"/>
          <p:nvPr/>
        </p:nvSpPr>
        <p:spPr>
          <a:xfrm>
            <a:off x="1315720" y="601980"/>
            <a:ext cx="8275955" cy="683260"/>
          </a:xfrm>
          <a:prstGeom prst="rect">
            <a:avLst/>
          </a:prstGeom>
          <a:noFill/>
          <a:ln>
            <a:noFill/>
          </a:ln>
        </p:spPr>
        <p:txBody>
          <a:bodyPr spcFirstLastPara="1" wrap="square" lIns="0" tIns="0" rIns="121900" bIns="0" anchor="t" anchorCtr="0">
            <a:noAutofit/>
          </a:bodyPr>
          <a:lstStyle/>
          <a:p>
            <a:pPr marL="0" indent="0">
              <a:lnSpc>
                <a:spcPct val="90000"/>
              </a:lnSpc>
              <a:buNone/>
            </a:pPr>
            <a:r>
              <a:rPr lang="en-US" sz="3200">
                <a:solidFill>
                  <a:srgbClr val="3C4043"/>
                </a:solidFill>
                <a:latin typeface="Arial" panose="020B0604020202020204"/>
                <a:ea typeface="Arial" panose="020B0604020202020204"/>
                <a:cs typeface="Arial" panose="020B0604020202020204"/>
                <a:sym typeface="Arial" panose="020B0604020202020204"/>
              </a:rPr>
              <a:t>Traffic mirroring</a:t>
            </a:r>
            <a:endParaRPr lang="en-US" sz="3200">
              <a:solidFill>
                <a:srgbClr val="3C4043"/>
              </a:solidFill>
              <a:latin typeface="Arial" panose="020B0604020202020204"/>
              <a:ea typeface="Arial" panose="020B0604020202020204"/>
              <a:cs typeface="Arial" panose="020B0604020202020204"/>
              <a:sym typeface="Arial" panose="020B0604020202020204"/>
            </a:endParaRPr>
          </a:p>
        </p:txBody>
      </p:sp>
      <p:sp>
        <p:nvSpPr>
          <p:cNvPr id="2" name="Google Shape;108;p3"/>
          <p:cNvSpPr/>
          <p:nvPr/>
        </p:nvSpPr>
        <p:spPr>
          <a:xfrm>
            <a:off x="1155780" y="326647"/>
            <a:ext cx="41000" cy="947800"/>
          </a:xfrm>
          <a:prstGeom prst="rect">
            <a:avLst/>
          </a:prstGeom>
          <a:solidFill>
            <a:srgbClr val="4285F4"/>
          </a:solidFill>
          <a:ln>
            <a:noFill/>
          </a:ln>
        </p:spPr>
        <p:txBody>
          <a:bodyPr spcFirstLastPara="1" wrap="square" lIns="60950" tIns="60950" rIns="60950" bIns="60950" anchor="ctr" anchorCtr="0">
            <a:noAutofit/>
          </a:bodyPr>
          <a:lstStyle/>
          <a:p>
            <a:pPr marL="0" marR="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 name="Google Shape;110;p3"/>
          <p:cNvSpPr txBox="1"/>
          <p:nvPr/>
        </p:nvSpPr>
        <p:spPr>
          <a:xfrm>
            <a:off x="220980" y="411880"/>
            <a:ext cx="934800" cy="794600"/>
          </a:xfrm>
          <a:prstGeom prst="rect">
            <a:avLst/>
          </a:prstGeom>
          <a:noFill/>
          <a:ln>
            <a:noFill/>
          </a:ln>
        </p:spPr>
        <p:txBody>
          <a:bodyPr spcFirstLastPara="1" wrap="square" lIns="60950" tIns="60950" rIns="60950" bIns="60950" anchor="ctr" anchorCtr="0">
            <a:noAutofit/>
          </a:bodyPr>
          <a:lstStyle/>
          <a:p>
            <a:pPr marL="0" indent="0">
              <a:buNone/>
            </a:pPr>
            <a:r>
              <a:rPr lang="en-US" altLang="zh-CN" sz="3800">
                <a:solidFill>
                  <a:srgbClr val="3C4043"/>
                </a:solidFill>
                <a:latin typeface="Roboto Mono" panose="00000009000000000000"/>
                <a:ea typeface="Roboto Mono" panose="00000009000000000000"/>
                <a:cs typeface="Roboto Mono" panose="00000009000000000000"/>
                <a:sym typeface="Roboto Mono" panose="00000009000000000000"/>
              </a:rPr>
              <a:t>2</a:t>
            </a:r>
            <a:r>
              <a:rPr lang="zh-CN" sz="665">
                <a:solidFill>
                  <a:srgbClr val="3C4043"/>
                </a:solidFill>
                <a:latin typeface="Roboto Mono" panose="00000009000000000000"/>
                <a:ea typeface="Roboto Mono" panose="00000009000000000000"/>
                <a:cs typeface="Roboto Mono" panose="00000009000000000000"/>
                <a:sym typeface="Roboto Mono" panose="00000009000000000000"/>
              </a:rPr>
              <a:t> </a:t>
            </a:r>
            <a:endParaRPr sz="3800">
              <a:solidFill>
                <a:srgbClr val="3C4043"/>
              </a:solidFill>
              <a:latin typeface="Roboto Mono" panose="00000009000000000000"/>
              <a:ea typeface="Roboto Mono" panose="00000009000000000000"/>
              <a:cs typeface="Roboto Mono" panose="00000009000000000000"/>
              <a:sym typeface="Roboto Mono" panose="00000009000000000000"/>
            </a:endParaRPr>
          </a:p>
        </p:txBody>
      </p:sp>
      <p:pic>
        <p:nvPicPr>
          <p:cNvPr id="103" name="图片 102"/>
          <p:cNvPicPr/>
          <p:nvPr/>
        </p:nvPicPr>
        <p:blipFill>
          <a:blip r:embed="rId1"/>
          <a:stretch>
            <a:fillRect/>
          </a:stretch>
        </p:blipFill>
        <p:spPr>
          <a:xfrm>
            <a:off x="6960235" y="2708910"/>
            <a:ext cx="5019040" cy="2569845"/>
          </a:xfrm>
          <a:prstGeom prst="rect">
            <a:avLst/>
          </a:prstGeom>
          <a:noFill/>
          <a:ln w="9525">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3"/>
          <p:cNvSpPr txBox="1"/>
          <p:nvPr/>
        </p:nvSpPr>
        <p:spPr>
          <a:xfrm>
            <a:off x="405541" y="601980"/>
            <a:ext cx="5480050" cy="683260"/>
          </a:xfrm>
          <a:prstGeom prst="rect">
            <a:avLst/>
          </a:prstGeom>
          <a:noFill/>
          <a:ln>
            <a:noFill/>
          </a:ln>
        </p:spPr>
        <p:txBody>
          <a:bodyPr spcFirstLastPara="1" wrap="square" lIns="0" tIns="0" rIns="121900" bIns="0" anchor="t" anchorCtr="0">
            <a:noAutofit/>
          </a:bodyPr>
          <a:lstStyle/>
          <a:p>
            <a:pPr marL="0" indent="0">
              <a:lnSpc>
                <a:spcPct val="90000"/>
              </a:lnSpc>
              <a:buNone/>
            </a:pPr>
            <a:r>
              <a:rPr lang="en-US" sz="3200">
                <a:solidFill>
                  <a:srgbClr val="3C4043"/>
                </a:solidFill>
                <a:latin typeface="Arial" panose="020B0604020202020204"/>
                <a:ea typeface="Arial" panose="020B0604020202020204"/>
                <a:cs typeface="Arial" panose="020B0604020202020204"/>
                <a:sym typeface="Arial" panose="020B0604020202020204"/>
              </a:rPr>
              <a:t>What is Anthos Service Mesh</a:t>
            </a:r>
            <a:endParaRPr lang="en-US" sz="3200">
              <a:solidFill>
                <a:srgbClr val="3C4043"/>
              </a:solidFill>
              <a:latin typeface="Arial" panose="020B0604020202020204"/>
              <a:ea typeface="Arial" panose="020B0604020202020204"/>
              <a:cs typeface="Arial" panose="020B0604020202020204"/>
              <a:sym typeface="Arial" panose="020B0604020202020204"/>
            </a:endParaRPr>
          </a:p>
        </p:txBody>
      </p:sp>
      <p:sp>
        <p:nvSpPr>
          <p:cNvPr id="9" name="文本框 8"/>
          <p:cNvSpPr txBox="1"/>
          <p:nvPr/>
        </p:nvSpPr>
        <p:spPr>
          <a:xfrm>
            <a:off x="407670" y="1916430"/>
            <a:ext cx="5365750" cy="3108543"/>
          </a:xfrm>
          <a:prstGeom prst="rect">
            <a:avLst/>
          </a:prstGeom>
          <a:noFill/>
        </p:spPr>
        <p:txBody>
          <a:bodyPr wrap="square" rtlCol="0">
            <a:spAutoFit/>
          </a:bodyPr>
          <a:lstStyle/>
          <a:p>
            <a:r>
              <a:rPr lang="zh-CN" altLang="en-US"/>
              <a:t>A service mesh is an architecture that enables managed, observable, and secure communication across your services, letting you create robust enterprise applications made up of many microservices on your chosen infrastructure. Service meshes factor out all the common concerns of running a service such as monitoring, networking, and security, with consistent, powerful tools, making it easier for service developers and operators to focus on creating and managing great applications for their users.</a:t>
            </a:r>
            <a:endParaRPr lang="zh-CN" altLang="en-US"/>
          </a:p>
          <a:p>
            <a:endParaRPr lang="zh-CN" altLang="en-US"/>
          </a:p>
          <a:p>
            <a:pPr lvl="0"/>
            <a:r>
              <a:rPr lang="en-US" altLang="zh-CN"/>
              <a:t>ASM is the short name of Anthos Service Mesh, it is powered by </a:t>
            </a:r>
            <a:r>
              <a:rPr lang="en-US" altLang="zh-CN" b="1">
                <a:solidFill>
                  <a:srgbClr val="FF0000"/>
                </a:solidFill>
              </a:rPr>
              <a:t>Istio</a:t>
            </a:r>
            <a:r>
              <a:rPr lang="en-US" altLang="zh-CN"/>
              <a:t>, </a:t>
            </a:r>
            <a:r>
              <a:rPr lang="zh-CN" altLang="en-US"/>
              <a:t>a highly configurable and powerful service mesh platform</a:t>
            </a:r>
            <a:r>
              <a:rPr lang="en-US" altLang="zh-CN"/>
              <a:t>. It consists of control plane and data plane, the control plane is managed by GCP, data plane includes some sidecar containers injected into pods.</a:t>
            </a:r>
            <a:endParaRPr lang="en-US" altLang="zh-CN"/>
          </a:p>
        </p:txBody>
      </p:sp>
      <p:pic>
        <p:nvPicPr>
          <p:cNvPr id="2" name="图片 1"/>
          <p:cNvPicPr>
            <a:picLocks noChangeAspect="1"/>
          </p:cNvPicPr>
          <p:nvPr/>
        </p:nvPicPr>
        <p:blipFill>
          <a:blip r:embed="rId1"/>
          <a:stretch>
            <a:fillRect/>
          </a:stretch>
        </p:blipFill>
        <p:spPr>
          <a:xfrm>
            <a:off x="5951855" y="1196340"/>
            <a:ext cx="6142990" cy="5560060"/>
          </a:xfrm>
          <a:prstGeom prst="rect">
            <a:avLst/>
          </a:prstGeom>
        </p:spPr>
      </p:pic>
      <p:sp>
        <p:nvSpPr>
          <p:cNvPr id="3" name="文本框 2"/>
          <p:cNvSpPr txBox="1"/>
          <p:nvPr/>
        </p:nvSpPr>
        <p:spPr>
          <a:xfrm>
            <a:off x="767715" y="5661025"/>
            <a:ext cx="3420110" cy="398780"/>
          </a:xfrm>
          <a:prstGeom prst="rect">
            <a:avLst/>
          </a:prstGeom>
          <a:noFill/>
        </p:spPr>
        <p:txBody>
          <a:bodyPr wrap="square" rtlCol="0">
            <a:spAutoFit/>
          </a:bodyPr>
          <a:lstStyle/>
          <a:p>
            <a:r>
              <a:rPr lang="en-US" altLang="zh-CN" sz="2000" i="1"/>
              <a:t>What can we do with ASM?</a:t>
            </a:r>
            <a:endParaRPr lang="en-US" altLang="zh-CN" sz="2000" i="1"/>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p2"/>
          <p:cNvPicPr preferRelativeResize="0"/>
          <p:nvPr/>
        </p:nvPicPr>
        <p:blipFill rotWithShape="1">
          <a:blip r:embed="rId1"/>
          <a:srcRect t="59" b="68"/>
          <a:stretch>
            <a:fillRect/>
          </a:stretch>
        </p:blipFill>
        <p:spPr>
          <a:xfrm>
            <a:off x="6826243" y="0"/>
            <a:ext cx="4532148" cy="6244333"/>
          </a:xfrm>
          <a:prstGeom prst="rect">
            <a:avLst/>
          </a:prstGeom>
          <a:noFill/>
          <a:ln>
            <a:noFill/>
          </a:ln>
        </p:spPr>
      </p:pic>
      <p:sp>
        <p:nvSpPr>
          <p:cNvPr id="101" name="Google Shape;101;p2"/>
          <p:cNvSpPr txBox="1">
            <a:spLocks noGrp="1"/>
          </p:cNvSpPr>
          <p:nvPr>
            <p:ph type="title"/>
          </p:nvPr>
        </p:nvSpPr>
        <p:spPr>
          <a:xfrm>
            <a:off x="609566" y="613667"/>
            <a:ext cx="8692695" cy="1333200"/>
          </a:xfrm>
          <a:prstGeom prst="rect">
            <a:avLst/>
          </a:prstGeom>
          <a:noFill/>
          <a:ln>
            <a:noFill/>
          </a:ln>
        </p:spPr>
        <p:txBody>
          <a:bodyPr spcFirstLastPara="1" wrap="square" lIns="0" tIns="0" rIns="121900" bIns="0" anchor="t" anchorCtr="0">
            <a:noAutofit/>
          </a:bodyPr>
          <a:lstStyle/>
          <a:p>
            <a:pPr marL="0" lvl="0" indent="0" algn="l" rtl="0">
              <a:lnSpc>
                <a:spcPct val="90000"/>
              </a:lnSpc>
              <a:spcBef>
                <a:spcPts val="0"/>
              </a:spcBef>
              <a:spcAft>
                <a:spcPts val="0"/>
              </a:spcAft>
              <a:buClr>
                <a:schemeClr val="dk1"/>
              </a:buClr>
              <a:buSzPts val="4400"/>
              <a:buFont typeface="Calibri" panose="020F0502020204030204"/>
              <a:buNone/>
            </a:pPr>
            <a:r>
              <a:rPr lang="en-US" altLang="zh-CN" smtClean="0"/>
              <a:t>Plan for next year</a:t>
            </a:r>
            <a:endParaRPr lang="en-US" altLang="zh-CN" smtClean="0"/>
          </a:p>
        </p:txBody>
      </p:sp>
      <p:graphicFrame>
        <p:nvGraphicFramePr>
          <p:cNvPr id="102" name="Google Shape;102;p2"/>
          <p:cNvGraphicFramePr/>
          <p:nvPr/>
        </p:nvGraphicFramePr>
        <p:xfrm>
          <a:off x="683567" y="1447466"/>
          <a:ext cx="6283275" cy="3463650"/>
        </p:xfrm>
        <a:graphic>
          <a:graphicData uri="http://schemas.openxmlformats.org/drawingml/2006/table">
            <a:tbl>
              <a:tblPr>
                <a:noFill/>
              </a:tblPr>
              <a:tblGrid>
                <a:gridCol w="692850"/>
                <a:gridCol w="5590425"/>
              </a:tblGrid>
              <a:tr h="577275">
                <a:tc>
                  <a:txBody>
                    <a:bodyPr/>
                    <a:lstStyle/>
                    <a:p>
                      <a:pPr marL="91440" marR="0" lvl="0" indent="0" algn="l" rtl="0">
                        <a:spcBef>
                          <a:spcPts val="0"/>
                        </a:spcBef>
                        <a:spcAft>
                          <a:spcPts val="0"/>
                        </a:spcAft>
                        <a:buClr>
                          <a:srgbClr val="3C4043"/>
                        </a:buClr>
                        <a:buSzPts val="2200"/>
                        <a:buFont typeface="Arial" panose="020B0604020202020204"/>
                        <a:buNone/>
                      </a:pPr>
                      <a:r>
                        <a:rPr lang="zh-CN" sz="1300" u="none" strike="noStrike" cap="none">
                          <a:solidFill>
                            <a:srgbClr val="3C4043"/>
                          </a:solidFill>
                          <a:latin typeface="Arial" panose="020B0604020202020204"/>
                          <a:ea typeface="Arial" panose="020B0604020202020204"/>
                          <a:cs typeface="Arial" panose="020B0604020202020204"/>
                          <a:sym typeface="Arial" panose="020B0604020202020204"/>
                        </a:rPr>
                        <a:t>1</a:t>
                      </a:r>
                      <a:endParaRPr sz="1300" u="none" strike="noStrike" cap="none">
                        <a:solidFill>
                          <a:srgbClr val="3C4043"/>
                        </a:solidFill>
                        <a:latin typeface="Arial" panose="020B0604020202020204"/>
                        <a:ea typeface="Arial" panose="020B0604020202020204"/>
                        <a:cs typeface="Arial" panose="020B0604020202020204"/>
                        <a:sym typeface="Arial" panose="020B0604020202020204"/>
                      </a:endParaRPr>
                    </a:p>
                  </a:txBody>
                  <a:tcPr marL="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dot"/>
                      <a:round/>
                      <a:headEnd type="none" w="sm" len="sm"/>
                      <a:tailEnd type="none" w="sm" len="sm"/>
                    </a:lnR>
                    <a:lnT w="19050" cap="flat" cmpd="sng">
                      <a:solidFill>
                        <a:srgbClr val="DADCE0"/>
                      </a:solidFill>
                      <a:prstDash val="solid"/>
                      <a:round/>
                      <a:headEnd type="none" w="sm" len="sm"/>
                      <a:tailEnd type="none" w="sm" len="sm"/>
                    </a:lnT>
                    <a:lnB w="19050" cap="flat" cmpd="sng">
                      <a:solidFill>
                        <a:srgbClr val="DADCE0"/>
                      </a:solidFill>
                      <a:prstDash val="solid"/>
                      <a:round/>
                      <a:headEnd type="none" w="sm" len="sm"/>
                      <a:tailEnd type="none" w="sm" len="sm"/>
                    </a:lnB>
                  </a:tcPr>
                </a:tc>
                <a:tc>
                  <a:txBody>
                    <a:bodyPr/>
                    <a:lstStyle/>
                    <a:p>
                      <a:pPr marL="0" marR="0" lvl="0" indent="0" algn="l" rtl="0">
                        <a:spcBef>
                          <a:spcPts val="0"/>
                        </a:spcBef>
                        <a:spcAft>
                          <a:spcPts val="0"/>
                        </a:spcAft>
                        <a:buClr>
                          <a:srgbClr val="3C4043"/>
                        </a:buClr>
                        <a:buSzPts val="1300"/>
                        <a:buFont typeface="Arial" panose="020B0604020202020204"/>
                        <a:buNone/>
                      </a:pPr>
                      <a:r>
                        <a:rPr lang="en-US" sz="1300" u="none" strike="noStrike" cap="none" smtClean="0">
                          <a:solidFill>
                            <a:srgbClr val="3C4043"/>
                          </a:solidFill>
                          <a:latin typeface="Arial" panose="020B0604020202020204"/>
                          <a:ea typeface="Arial" panose="020B0604020202020204"/>
                          <a:cs typeface="Arial" panose="020B0604020202020204"/>
                          <a:sym typeface="Arial" panose="020B0604020202020204"/>
                        </a:rPr>
                        <a:t>Better</a:t>
                      </a:r>
                      <a:r>
                        <a:rPr lang="en-US" sz="1300" u="none" strike="noStrike" cap="none" baseline="0" smtClean="0">
                          <a:solidFill>
                            <a:srgbClr val="3C4043"/>
                          </a:solidFill>
                          <a:latin typeface="Arial" panose="020B0604020202020204"/>
                          <a:ea typeface="Arial" panose="020B0604020202020204"/>
                          <a:cs typeface="Arial" panose="020B0604020202020204"/>
                          <a:sym typeface="Arial" panose="020B0604020202020204"/>
                        </a:rPr>
                        <a:t> monitoring ans SLOs</a:t>
                      </a:r>
                      <a:endParaRPr sz="1300" u="none" strike="noStrike" cap="none">
                        <a:solidFill>
                          <a:srgbClr val="3C4043"/>
                        </a:solidFill>
                        <a:latin typeface="Arial" panose="020B0604020202020204"/>
                        <a:ea typeface="Arial" panose="020B0604020202020204"/>
                        <a:cs typeface="Arial" panose="020B0604020202020204"/>
                        <a:sym typeface="Arial" panose="020B0604020202020204"/>
                      </a:endParaRPr>
                    </a:p>
                  </a:txBody>
                  <a:tcPr marL="121900" marR="121900" marT="121900" marB="121900" anchor="ctr">
                    <a:lnL w="9525" cap="flat" cmpd="sng">
                      <a:solidFill>
                        <a:srgbClr val="9E9E9E">
                          <a:alpha val="0"/>
                        </a:srgbClr>
                      </a:solidFill>
                      <a:prstDash val="dot"/>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DADCE0"/>
                      </a:solidFill>
                      <a:prstDash val="solid"/>
                      <a:round/>
                      <a:headEnd type="none" w="sm" len="sm"/>
                      <a:tailEnd type="none" w="sm" len="sm"/>
                    </a:lnT>
                    <a:lnB w="19050" cap="flat" cmpd="sng">
                      <a:solidFill>
                        <a:srgbClr val="DADCE0"/>
                      </a:solidFill>
                      <a:prstDash val="solid"/>
                      <a:round/>
                      <a:headEnd type="none" w="sm" len="sm"/>
                      <a:tailEnd type="none" w="sm" len="sm"/>
                    </a:lnB>
                  </a:tcPr>
                </a:tc>
              </a:tr>
              <a:tr h="577275">
                <a:tc>
                  <a:txBody>
                    <a:bodyPr/>
                    <a:lstStyle/>
                    <a:p>
                      <a:pPr marL="91440" marR="0" lvl="0" indent="0" algn="l" rtl="0">
                        <a:spcBef>
                          <a:spcPts val="0"/>
                        </a:spcBef>
                        <a:spcAft>
                          <a:spcPts val="0"/>
                        </a:spcAft>
                        <a:buClr>
                          <a:srgbClr val="3C4043"/>
                        </a:buClr>
                        <a:buSzPts val="2200"/>
                        <a:buFont typeface="Arial" panose="020B0604020202020204"/>
                        <a:buNone/>
                      </a:pPr>
                      <a:r>
                        <a:rPr lang="zh-CN" sz="1300" u="none" strike="noStrike" cap="none">
                          <a:solidFill>
                            <a:srgbClr val="3C4043"/>
                          </a:solidFill>
                          <a:latin typeface="Arial" panose="020B0604020202020204"/>
                          <a:ea typeface="Arial" panose="020B0604020202020204"/>
                          <a:cs typeface="Arial" panose="020B0604020202020204"/>
                          <a:sym typeface="Arial" panose="020B0604020202020204"/>
                        </a:rPr>
                        <a:t>2</a:t>
                      </a:r>
                      <a:endParaRPr sz="1300" u="none" strike="noStrike" cap="none">
                        <a:solidFill>
                          <a:srgbClr val="3C4043"/>
                        </a:solidFill>
                        <a:latin typeface="Arial" panose="020B0604020202020204"/>
                        <a:ea typeface="Arial" panose="020B0604020202020204"/>
                        <a:cs typeface="Arial" panose="020B0604020202020204"/>
                        <a:sym typeface="Arial" panose="020B0604020202020204"/>
                      </a:endParaRPr>
                    </a:p>
                  </a:txBody>
                  <a:tcPr marL="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dot"/>
                      <a:round/>
                      <a:headEnd type="none" w="sm" len="sm"/>
                      <a:tailEnd type="none" w="sm" len="sm"/>
                    </a:lnR>
                    <a:lnT w="19050" cap="flat" cmpd="sng">
                      <a:solidFill>
                        <a:srgbClr val="DADCE0"/>
                      </a:solidFill>
                      <a:prstDash val="solid"/>
                      <a:round/>
                      <a:headEnd type="none" w="sm" len="sm"/>
                      <a:tailEnd type="none" w="sm" len="sm"/>
                    </a:lnT>
                    <a:lnB w="19050" cap="flat" cmpd="sng">
                      <a:solidFill>
                        <a:srgbClr val="DADCE0"/>
                      </a:solidFill>
                      <a:prstDash val="solid"/>
                      <a:round/>
                      <a:headEnd type="none" w="sm" len="sm"/>
                      <a:tailEnd type="none" w="sm" len="sm"/>
                    </a:lnB>
                  </a:tcPr>
                </a:tc>
                <a:tc>
                  <a:txBody>
                    <a:bodyPr/>
                    <a:lstStyle/>
                    <a:p>
                      <a:pPr marL="0" marR="0" lvl="0" indent="0" algn="l" rtl="0">
                        <a:spcBef>
                          <a:spcPts val="0"/>
                        </a:spcBef>
                        <a:spcAft>
                          <a:spcPts val="0"/>
                        </a:spcAft>
                        <a:buClr>
                          <a:srgbClr val="3C4043"/>
                        </a:buClr>
                        <a:buSzPts val="2200"/>
                        <a:buFont typeface="Arial" panose="020B0604020202020204"/>
                        <a:buNone/>
                      </a:pPr>
                      <a:r>
                        <a:rPr lang="en-US" sz="1300" u="none" strike="noStrike" cap="none" smtClean="0">
                          <a:solidFill>
                            <a:srgbClr val="3C4043"/>
                          </a:solidFill>
                          <a:latin typeface="Arial" panose="020B0604020202020204"/>
                          <a:ea typeface="Arial" panose="020B0604020202020204"/>
                          <a:cs typeface="Arial" panose="020B0604020202020204"/>
                          <a:sym typeface="Arial" panose="020B0604020202020204"/>
                        </a:rPr>
                        <a:t>Load</a:t>
                      </a:r>
                      <a:r>
                        <a:rPr lang="en-US" sz="1300" u="none" strike="noStrike" cap="none" baseline="0" smtClean="0">
                          <a:solidFill>
                            <a:srgbClr val="3C4043"/>
                          </a:solidFill>
                          <a:latin typeface="Arial" panose="020B0604020202020204"/>
                          <a:ea typeface="Arial" panose="020B0604020202020204"/>
                          <a:cs typeface="Arial" panose="020B0604020202020204"/>
                          <a:sym typeface="Arial" panose="020B0604020202020204"/>
                        </a:rPr>
                        <a:t> balancers</a:t>
                      </a:r>
                      <a:endParaRPr sz="1300" u="none" strike="noStrike" cap="none">
                        <a:solidFill>
                          <a:srgbClr val="3C4043"/>
                        </a:solidFill>
                        <a:latin typeface="Arial" panose="020B0604020202020204"/>
                        <a:ea typeface="Arial" panose="020B0604020202020204"/>
                        <a:cs typeface="Arial" panose="020B0604020202020204"/>
                        <a:sym typeface="Arial" panose="020B0604020202020204"/>
                      </a:endParaRPr>
                    </a:p>
                  </a:txBody>
                  <a:tcPr marL="121900" marR="121900" marT="121900" marB="121900" anchor="ctr">
                    <a:lnL w="9525" cap="flat" cmpd="sng">
                      <a:solidFill>
                        <a:srgbClr val="9E9E9E">
                          <a:alpha val="0"/>
                        </a:srgbClr>
                      </a:solidFill>
                      <a:prstDash val="dot"/>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DADCE0"/>
                      </a:solidFill>
                      <a:prstDash val="solid"/>
                      <a:round/>
                      <a:headEnd type="none" w="sm" len="sm"/>
                      <a:tailEnd type="none" w="sm" len="sm"/>
                    </a:lnT>
                    <a:lnB w="19050" cap="flat" cmpd="sng" algn="ctr">
                      <a:solidFill>
                        <a:srgbClr val="DADCE0"/>
                      </a:solidFill>
                      <a:prstDash val="solid"/>
                      <a:round/>
                      <a:headEnd type="none" w="sm" len="sm"/>
                      <a:tailEnd type="none" w="sm" len="sm"/>
                    </a:lnB>
                  </a:tcPr>
                </a:tc>
              </a:tr>
              <a:tr h="577275">
                <a:tc>
                  <a:txBody>
                    <a:bodyPr/>
                    <a:lstStyle/>
                    <a:p>
                      <a:pPr marL="91440" marR="0" lvl="0" indent="0" algn="l" rtl="0">
                        <a:spcBef>
                          <a:spcPts val="0"/>
                        </a:spcBef>
                        <a:spcAft>
                          <a:spcPts val="0"/>
                        </a:spcAft>
                        <a:buClr>
                          <a:srgbClr val="3C4043"/>
                        </a:buClr>
                        <a:buSzPts val="2200"/>
                        <a:buFont typeface="Arial" panose="020B0604020202020204"/>
                        <a:buNone/>
                      </a:pPr>
                      <a:r>
                        <a:rPr lang="zh-CN" sz="1300" u="none" strike="noStrike" cap="none">
                          <a:solidFill>
                            <a:srgbClr val="3C4043"/>
                          </a:solidFill>
                          <a:latin typeface="Arial" panose="020B0604020202020204"/>
                          <a:ea typeface="Arial" panose="020B0604020202020204"/>
                          <a:cs typeface="Arial" panose="020B0604020202020204"/>
                          <a:sym typeface="Arial" panose="020B0604020202020204"/>
                        </a:rPr>
                        <a:t>3</a:t>
                      </a:r>
                      <a:endParaRPr sz="1300" u="none" strike="noStrike" cap="none">
                        <a:solidFill>
                          <a:srgbClr val="3C4043"/>
                        </a:solidFill>
                        <a:latin typeface="Arial" panose="020B0604020202020204"/>
                        <a:ea typeface="Arial" panose="020B0604020202020204"/>
                        <a:cs typeface="Arial" panose="020B0604020202020204"/>
                        <a:sym typeface="Arial" panose="020B0604020202020204"/>
                      </a:endParaRPr>
                    </a:p>
                  </a:txBody>
                  <a:tcPr marL="0" marR="121900" marT="121900" marB="121900" anchor="ctr">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dot"/>
                      <a:round/>
                      <a:headEnd type="none" w="sm" len="sm"/>
                      <a:tailEnd type="none" w="sm" len="sm"/>
                    </a:lnR>
                    <a:lnT w="19050" cap="flat" cmpd="sng">
                      <a:solidFill>
                        <a:srgbClr val="DADCE0"/>
                      </a:solidFill>
                      <a:prstDash val="solid"/>
                      <a:round/>
                      <a:headEnd type="none" w="sm" len="sm"/>
                      <a:tailEnd type="none" w="sm" len="sm"/>
                    </a:lnT>
                    <a:lnB w="19050" cap="flat" cmpd="sng">
                      <a:solidFill>
                        <a:srgbClr val="DADCE0"/>
                      </a:solidFill>
                      <a:prstDash val="solid"/>
                      <a:round/>
                      <a:headEnd type="none" w="sm" len="sm"/>
                      <a:tailEnd type="none" w="sm" len="sm"/>
                    </a:lnB>
                  </a:tcPr>
                </a:tc>
                <a:tc>
                  <a:txBody>
                    <a:bodyPr/>
                    <a:lstStyle/>
                    <a:p>
                      <a:pPr marL="0" marR="57150" lvl="0" indent="0" algn="l" defTabSz="914400" rtl="0" eaLnBrk="1" fontAlgn="auto" latinLnBrk="0" hangingPunct="1">
                        <a:lnSpc>
                          <a:spcPct val="115000"/>
                        </a:lnSpc>
                        <a:spcBef>
                          <a:spcPts val="0"/>
                        </a:spcBef>
                        <a:spcAft>
                          <a:spcPts val="0"/>
                        </a:spcAft>
                        <a:buClr>
                          <a:srgbClr val="3C4043"/>
                        </a:buClr>
                        <a:buSzPts val="1300"/>
                        <a:buFont typeface="Arial" panose="020B0604020202020204"/>
                        <a:buNone/>
                        <a:defRPr/>
                      </a:pPr>
                      <a:r>
                        <a:rPr lang="zh-CN" altLang="en-US" sz="1400" smtClean="0">
                          <a:sym typeface="+mn-ea"/>
                        </a:rPr>
                        <a:t>Circuit breakers</a:t>
                      </a:r>
                      <a:endParaRPr lang="en-US" altLang="zh-CN" sz="1400" smtClean="0">
                        <a:solidFill>
                          <a:srgbClr val="3C4043"/>
                        </a:solidFill>
                        <a:latin typeface="+mn-lt"/>
                        <a:ea typeface="Arial" panose="020B0604020202020204"/>
                        <a:cs typeface="Arial" panose="020B0604020202020204"/>
                        <a:sym typeface="Arial" panose="020B0604020202020204"/>
                      </a:endParaRPr>
                    </a:p>
                  </a:txBody>
                  <a:tcPr marL="121900" marR="121900" marT="121900" marB="121900" anchor="ctr">
                    <a:lnL w="9525" cap="flat" cmpd="sng">
                      <a:solidFill>
                        <a:srgbClr val="9E9E9E">
                          <a:alpha val="0"/>
                        </a:srgbClr>
                      </a:solidFill>
                      <a:prstDash val="dot"/>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DADCE0"/>
                      </a:solidFill>
                      <a:prstDash val="solid"/>
                      <a:round/>
                      <a:headEnd type="none" w="sm" len="sm"/>
                      <a:tailEnd type="none" w="sm" len="sm"/>
                    </a:lnT>
                    <a:lnB w="19050" cap="flat" cmpd="sng">
                      <a:solidFill>
                        <a:srgbClr val="DADCE0"/>
                      </a:solidFill>
                      <a:prstDash val="solid"/>
                      <a:round/>
                      <a:headEnd type="none" w="sm" len="sm"/>
                      <a:tailEnd type="none" w="sm" len="sm"/>
                    </a:lnB>
                  </a:tcPr>
                </a:tc>
              </a:tr>
              <a:tr h="577275">
                <a:tc>
                  <a:txBody>
                    <a:bodyPr/>
                    <a:lstStyle/>
                    <a:p>
                      <a:pPr marL="91440" marR="0" lvl="0" indent="0" algn="l" rtl="0">
                        <a:spcBef>
                          <a:spcPts val="0"/>
                        </a:spcBef>
                        <a:spcAft>
                          <a:spcPts val="0"/>
                        </a:spcAft>
                        <a:buClr>
                          <a:srgbClr val="3C4043"/>
                        </a:buClr>
                        <a:buSzPts val="2200"/>
                        <a:buFont typeface="Arial" panose="020B0604020202020204"/>
                        <a:buNone/>
                      </a:pPr>
                      <a:r>
                        <a:rPr lang="zh-CN" sz="1300" u="none" strike="noStrike" cap="none">
                          <a:solidFill>
                            <a:srgbClr val="3C4043"/>
                          </a:solidFill>
                          <a:latin typeface="Arial" panose="020B0604020202020204"/>
                          <a:ea typeface="Arial" panose="020B0604020202020204"/>
                          <a:cs typeface="Arial" panose="020B0604020202020204"/>
                          <a:sym typeface="Arial" panose="020B0604020202020204"/>
                        </a:rPr>
                        <a:t>4</a:t>
                      </a:r>
                      <a:endParaRPr sz="1300" u="none" strike="noStrike" cap="none">
                        <a:solidFill>
                          <a:srgbClr val="3C4043"/>
                        </a:solidFill>
                        <a:latin typeface="Arial" panose="020B0604020202020204"/>
                        <a:ea typeface="Arial" panose="020B0604020202020204"/>
                        <a:cs typeface="Arial" panose="020B0604020202020204"/>
                        <a:sym typeface="Arial" panose="020B0604020202020204"/>
                      </a:endParaRPr>
                    </a:p>
                  </a:txBody>
                  <a:tcPr marL="0" marR="121900" marT="121900" marB="121900" anchor="ctr">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dot"/>
                      <a:round/>
                      <a:headEnd type="none" w="sm" len="sm"/>
                      <a:tailEnd type="none" w="sm" len="sm"/>
                    </a:lnR>
                    <a:lnT w="19050" cap="flat" cmpd="sng">
                      <a:solidFill>
                        <a:srgbClr val="DADCE0"/>
                      </a:solidFill>
                      <a:prstDash val="solid"/>
                      <a:round/>
                      <a:headEnd type="none" w="sm" len="sm"/>
                      <a:tailEnd type="none" w="sm" len="sm"/>
                    </a:lnT>
                    <a:lnB w="19050" cap="flat" cmpd="sng">
                      <a:solidFill>
                        <a:srgbClr val="DADCE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3C4043"/>
                        </a:buClr>
                        <a:buSzPts val="1300"/>
                        <a:buFont typeface="Arial" panose="020B0604020202020204"/>
                        <a:buNone/>
                      </a:pPr>
                      <a:r>
                        <a:rPr lang="en-US" smtClean="0"/>
                        <a:t>Rate limiting</a:t>
                      </a:r>
                      <a:endParaRPr lang="en-US" smtClean="0"/>
                    </a:p>
                  </a:txBody>
                  <a:tcPr marL="121900" marR="121900" marT="121900" marB="121900" anchor="ctr">
                    <a:lnL w="9525" cap="flat" cmpd="sng">
                      <a:solidFill>
                        <a:srgbClr val="9E9E9E">
                          <a:alpha val="0"/>
                        </a:srgbClr>
                      </a:solidFill>
                      <a:prstDash val="dot"/>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DADCE0"/>
                      </a:solidFill>
                      <a:prstDash val="solid"/>
                      <a:round/>
                      <a:headEnd type="none" w="sm" len="sm"/>
                      <a:tailEnd type="none" w="sm" len="sm"/>
                    </a:lnT>
                    <a:lnB w="19050" cap="flat" cmpd="sng">
                      <a:solidFill>
                        <a:srgbClr val="DADCE0"/>
                      </a:solidFill>
                      <a:prstDash val="solid"/>
                      <a:round/>
                      <a:headEnd type="none" w="sm" len="sm"/>
                      <a:tailEnd type="none" w="sm" len="sm"/>
                    </a:lnB>
                  </a:tcPr>
                </a:tc>
              </a:tr>
              <a:tr h="577275">
                <a:tc>
                  <a:txBody>
                    <a:bodyPr/>
                    <a:lstStyle/>
                    <a:p>
                      <a:pPr marL="91440" marR="0" lvl="0" indent="0" algn="l" rtl="0">
                        <a:spcBef>
                          <a:spcPts val="0"/>
                        </a:spcBef>
                        <a:spcAft>
                          <a:spcPts val="0"/>
                        </a:spcAft>
                        <a:buClr>
                          <a:srgbClr val="3C4043"/>
                        </a:buClr>
                        <a:buSzPts val="2200"/>
                        <a:buFont typeface="Arial" panose="020B0604020202020204"/>
                        <a:buNone/>
                      </a:pPr>
                      <a:r>
                        <a:rPr lang="zh-CN" sz="1300" u="none" strike="noStrike" cap="none">
                          <a:solidFill>
                            <a:srgbClr val="3C4043"/>
                          </a:solidFill>
                          <a:latin typeface="Arial" panose="020B0604020202020204"/>
                          <a:ea typeface="Arial" panose="020B0604020202020204"/>
                          <a:cs typeface="Arial" panose="020B0604020202020204"/>
                          <a:sym typeface="Arial" panose="020B0604020202020204"/>
                        </a:rPr>
                        <a:t>5</a:t>
                      </a:r>
                      <a:endParaRPr sz="1300" u="none" strike="noStrike" cap="none">
                        <a:solidFill>
                          <a:srgbClr val="3C4043"/>
                        </a:solidFill>
                        <a:latin typeface="Arial" panose="020B0604020202020204"/>
                        <a:ea typeface="Arial" panose="020B0604020202020204"/>
                        <a:cs typeface="Arial" panose="020B0604020202020204"/>
                        <a:sym typeface="Arial" panose="020B0604020202020204"/>
                      </a:endParaRPr>
                    </a:p>
                  </a:txBody>
                  <a:tcPr marL="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dot"/>
                      <a:round/>
                      <a:headEnd type="none" w="sm" len="sm"/>
                      <a:tailEnd type="none" w="sm" len="sm"/>
                    </a:lnR>
                    <a:lnT w="19050" cap="flat" cmpd="sng">
                      <a:solidFill>
                        <a:srgbClr val="DADCE0"/>
                      </a:solidFill>
                      <a:prstDash val="solid"/>
                      <a:round/>
                      <a:headEnd type="none" w="sm" len="sm"/>
                      <a:tailEnd type="none" w="sm" len="sm"/>
                    </a:lnT>
                    <a:lnB w="19050" cap="flat" cmpd="sng">
                      <a:solidFill>
                        <a:srgbClr val="DADCE0"/>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US" altLang="zh-CN" sz="1400" smtClean="0">
                          <a:sym typeface="+mn-ea"/>
                        </a:rPr>
                        <a:t>Fault injection (for testing)</a:t>
                      </a:r>
                      <a:endParaRPr lang="en-US" altLang="zh-CN" sz="1400" u="none" strike="noStrike" cap="none" smtClean="0">
                        <a:solidFill>
                          <a:srgbClr val="3C4043"/>
                        </a:solidFill>
                        <a:latin typeface="+mn-lt"/>
                        <a:ea typeface="Arial" panose="020B0604020202020204"/>
                        <a:cs typeface="Arial" panose="020B0604020202020204"/>
                        <a:sym typeface="Arial" panose="020B0604020202020204"/>
                      </a:endParaRPr>
                    </a:p>
                  </a:txBody>
                  <a:tcPr marL="121900" marR="121900" marT="121900" marB="121900" anchor="ctr">
                    <a:lnL w="9525" cap="flat" cmpd="sng">
                      <a:solidFill>
                        <a:srgbClr val="9E9E9E">
                          <a:alpha val="0"/>
                        </a:srgbClr>
                      </a:solidFill>
                      <a:prstDash val="dot"/>
                      <a:round/>
                      <a:headEnd type="none" w="sm" len="sm"/>
                      <a:tailEnd type="none" w="sm" len="sm"/>
                    </a:lnL>
                    <a:lnR w="9525" cap="flat" cmpd="sng">
                      <a:solidFill>
                        <a:srgbClr val="9E9E9E">
                          <a:alpha val="0"/>
                        </a:srgbClr>
                      </a:solidFill>
                      <a:prstDash val="solid"/>
                      <a:round/>
                      <a:headEnd type="none" w="sm" len="sm"/>
                      <a:tailEnd type="none" w="sm" len="sm"/>
                    </a:lnR>
                    <a:lnT w="19050" cap="flat" cmpd="sng" algn="ctr">
                      <a:solidFill>
                        <a:srgbClr val="DADCE0"/>
                      </a:solidFill>
                      <a:prstDash val="solid"/>
                      <a:round/>
                      <a:headEnd type="none" w="sm" len="sm"/>
                      <a:tailEnd type="none" w="sm" len="sm"/>
                    </a:lnT>
                    <a:lnB w="19050" cap="flat" cmpd="sng">
                      <a:solidFill>
                        <a:srgbClr val="DADCE0"/>
                      </a:solidFill>
                      <a:prstDash val="solid"/>
                      <a:round/>
                      <a:headEnd type="none" w="sm" len="sm"/>
                      <a:tailEnd type="none" w="sm" len="sm"/>
                    </a:lnB>
                  </a:tcPr>
                </a:tc>
              </a:tr>
              <a:tr h="577275">
                <a:tc>
                  <a:txBody>
                    <a:bodyPr/>
                    <a:lstStyle/>
                    <a:p>
                      <a:pPr marL="91440" marR="0" lvl="0" indent="0" algn="l" rtl="0">
                        <a:spcBef>
                          <a:spcPts val="0"/>
                        </a:spcBef>
                        <a:spcAft>
                          <a:spcPts val="0"/>
                        </a:spcAft>
                        <a:buClr>
                          <a:srgbClr val="3C4043"/>
                        </a:buClr>
                        <a:buSzPts val="1300"/>
                        <a:buFont typeface="Arial" panose="020B0604020202020204"/>
                        <a:buNone/>
                      </a:pPr>
                      <a:endParaRPr sz="1300" u="none" strike="noStrike" cap="none">
                        <a:solidFill>
                          <a:srgbClr val="3C4043"/>
                        </a:solidFill>
                        <a:latin typeface="Arial" panose="020B0604020202020204"/>
                        <a:ea typeface="Arial" panose="020B0604020202020204"/>
                        <a:cs typeface="Arial" panose="020B0604020202020204"/>
                        <a:sym typeface="Arial" panose="020B0604020202020204"/>
                      </a:endParaRPr>
                    </a:p>
                  </a:txBody>
                  <a:tcPr marL="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dot"/>
                      <a:round/>
                      <a:headEnd type="none" w="sm" len="sm"/>
                      <a:tailEnd type="none" w="sm" len="sm"/>
                    </a:lnR>
                    <a:lnT w="19050" cap="flat" cmpd="sng">
                      <a:solidFill>
                        <a:srgbClr val="DADCE0"/>
                      </a:solidFill>
                      <a:prstDash val="solid"/>
                      <a:round/>
                      <a:headEnd type="none" w="sm" len="sm"/>
                      <a:tailEnd type="none" w="sm" len="sm"/>
                    </a:lnT>
                    <a:lnB w="19050" cap="flat" cmpd="sng">
                      <a:solidFill>
                        <a:srgbClr val="DADCE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300"/>
                        <a:buFont typeface="Calibri" panose="020F0502020204030204"/>
                        <a:buNone/>
                      </a:pPr>
                      <a:endParaRPr sz="1300" u="none" strike="noStrike" cap="none">
                        <a:solidFill>
                          <a:srgbClr val="3C4043"/>
                        </a:solidFill>
                        <a:latin typeface="Arial" panose="020B0604020202020204"/>
                        <a:ea typeface="Arial" panose="020B0604020202020204"/>
                        <a:cs typeface="Arial" panose="020B0604020202020204"/>
                        <a:sym typeface="Arial" panose="020B0604020202020204"/>
                      </a:endParaRPr>
                    </a:p>
                  </a:txBody>
                  <a:tcPr marL="121900" marR="121900" marT="121900" marB="121900" anchor="ctr">
                    <a:lnL w="9525" cap="flat" cmpd="sng">
                      <a:solidFill>
                        <a:srgbClr val="9E9E9E">
                          <a:alpha val="0"/>
                        </a:srgbClr>
                      </a:solidFill>
                      <a:prstDash val="dot"/>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DADCE0"/>
                      </a:solidFill>
                      <a:prstDash val="solid"/>
                      <a:round/>
                      <a:headEnd type="none" w="sm" len="sm"/>
                      <a:tailEnd type="none" w="sm" len="sm"/>
                    </a:lnT>
                    <a:lnB w="19050" cap="flat" cmpd="sng">
                      <a:solidFill>
                        <a:srgbClr val="DADCE0">
                          <a:alpha val="0"/>
                        </a:srgbClr>
                      </a:solidFill>
                      <a:prstDash val="solid"/>
                      <a:round/>
                      <a:headEnd type="none" w="sm" len="sm"/>
                      <a:tailEnd type="none" w="sm" len="sm"/>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3"/>
          <p:cNvSpPr txBox="1"/>
          <p:nvPr/>
        </p:nvSpPr>
        <p:spPr>
          <a:xfrm>
            <a:off x="1315720" y="601980"/>
            <a:ext cx="5138420" cy="683260"/>
          </a:xfrm>
          <a:prstGeom prst="rect">
            <a:avLst/>
          </a:prstGeom>
          <a:noFill/>
          <a:ln>
            <a:noFill/>
          </a:ln>
        </p:spPr>
        <p:txBody>
          <a:bodyPr spcFirstLastPara="1" wrap="square" lIns="0" tIns="0" rIns="121900" bIns="0" anchor="t" anchorCtr="0">
            <a:noAutofit/>
          </a:bodyPr>
          <a:lstStyle/>
          <a:p>
            <a:pPr marL="0" indent="0">
              <a:lnSpc>
                <a:spcPct val="90000"/>
              </a:lnSpc>
              <a:buNone/>
            </a:pPr>
            <a:r>
              <a:rPr lang="en-US" sz="3200">
                <a:solidFill>
                  <a:srgbClr val="3C4043"/>
                </a:solidFill>
                <a:latin typeface="Arial" panose="020B0604020202020204"/>
                <a:ea typeface="Arial" panose="020B0604020202020204"/>
                <a:cs typeface="Arial" panose="020B0604020202020204"/>
                <a:sym typeface="Arial" panose="020B0604020202020204"/>
              </a:rPr>
              <a:t>Better monitoring and SLOs</a:t>
            </a:r>
            <a:endParaRPr lang="en-US" sz="3200">
              <a:solidFill>
                <a:srgbClr val="3C4043"/>
              </a:solidFill>
              <a:latin typeface="Arial" panose="020B0604020202020204"/>
              <a:ea typeface="Arial" panose="020B0604020202020204"/>
              <a:cs typeface="Arial" panose="020B0604020202020204"/>
              <a:sym typeface="Arial" panose="020B0604020202020204"/>
            </a:endParaRPr>
          </a:p>
        </p:txBody>
      </p:sp>
      <p:sp>
        <p:nvSpPr>
          <p:cNvPr id="108" name="Google Shape;108;p3"/>
          <p:cNvSpPr/>
          <p:nvPr/>
        </p:nvSpPr>
        <p:spPr>
          <a:xfrm>
            <a:off x="1155780" y="326647"/>
            <a:ext cx="41000" cy="947800"/>
          </a:xfrm>
          <a:prstGeom prst="rect">
            <a:avLst/>
          </a:prstGeom>
          <a:solidFill>
            <a:srgbClr val="4285F4"/>
          </a:solidFill>
          <a:ln>
            <a:noFill/>
          </a:ln>
        </p:spPr>
        <p:txBody>
          <a:bodyPr spcFirstLastPara="1" wrap="square" lIns="60950" tIns="60950" rIns="60950" bIns="60950" anchor="ctr" anchorCtr="0">
            <a:noAutofit/>
          </a:bodyPr>
          <a:lstStyle/>
          <a:p>
            <a:pPr marL="0" marR="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0" name="Google Shape;110;p3"/>
          <p:cNvSpPr txBox="1"/>
          <p:nvPr/>
        </p:nvSpPr>
        <p:spPr>
          <a:xfrm>
            <a:off x="220980" y="411880"/>
            <a:ext cx="934800" cy="794600"/>
          </a:xfrm>
          <a:prstGeom prst="rect">
            <a:avLst/>
          </a:prstGeom>
          <a:noFill/>
          <a:ln>
            <a:noFill/>
          </a:ln>
        </p:spPr>
        <p:txBody>
          <a:bodyPr spcFirstLastPara="1" wrap="square" lIns="60950" tIns="60950" rIns="60950" bIns="60950" anchor="ctr" anchorCtr="0">
            <a:noAutofit/>
          </a:bodyPr>
          <a:lstStyle/>
          <a:p>
            <a:pPr marL="0" indent="0">
              <a:buNone/>
            </a:pPr>
            <a:r>
              <a:rPr lang="en-US" altLang="zh-CN" sz="3800" smtClean="0">
                <a:solidFill>
                  <a:srgbClr val="3C4043"/>
                </a:solidFill>
                <a:latin typeface="Roboto Mono" panose="00000009000000000000"/>
                <a:ea typeface="Roboto Mono" panose="00000009000000000000"/>
                <a:cs typeface="Roboto Mono" panose="00000009000000000000"/>
                <a:sym typeface="Roboto Mono" panose="00000009000000000000"/>
              </a:rPr>
              <a:t>1</a:t>
            </a:r>
            <a:r>
              <a:rPr lang="zh-CN" sz="665" smtClean="0">
                <a:solidFill>
                  <a:srgbClr val="3C4043"/>
                </a:solidFill>
                <a:latin typeface="Roboto Mono" panose="00000009000000000000"/>
                <a:ea typeface="Roboto Mono" panose="00000009000000000000"/>
                <a:cs typeface="Roboto Mono" panose="00000009000000000000"/>
                <a:sym typeface="Roboto Mono" panose="00000009000000000000"/>
              </a:rPr>
              <a:t> </a:t>
            </a:r>
            <a:endParaRPr sz="3800">
              <a:solidFill>
                <a:srgbClr val="3C4043"/>
              </a:solidFill>
              <a:latin typeface="Roboto Mono" panose="00000009000000000000"/>
              <a:ea typeface="Roboto Mono" panose="00000009000000000000"/>
              <a:cs typeface="Roboto Mono" panose="00000009000000000000"/>
              <a:sym typeface="Roboto Mono" panose="00000009000000000000"/>
            </a:endParaRPr>
          </a:p>
        </p:txBody>
      </p:sp>
      <p:sp>
        <p:nvSpPr>
          <p:cNvPr id="9" name="文本框 8"/>
          <p:cNvSpPr txBox="1"/>
          <p:nvPr/>
        </p:nvSpPr>
        <p:spPr>
          <a:xfrm>
            <a:off x="695325" y="1628140"/>
            <a:ext cx="5277485" cy="1383665"/>
          </a:xfrm>
          <a:prstGeom prst="rect">
            <a:avLst/>
          </a:prstGeom>
          <a:noFill/>
        </p:spPr>
        <p:txBody>
          <a:bodyPr wrap="square" rtlCol="0">
            <a:spAutoFit/>
          </a:bodyPr>
          <a:lstStyle/>
          <a:p>
            <a:pPr marL="0" indent="0">
              <a:buFont typeface="Wingdings" panose="05000000000000000000" charset="0"/>
              <a:buNone/>
            </a:pPr>
            <a:r>
              <a:rPr lang="en-US" altLang="zh-CN"/>
              <a:t>There is</a:t>
            </a:r>
            <a:r>
              <a:rPr lang="zh-CN" altLang="en-US"/>
              <a:t> a service topology graph that shows your mesh's services and their relationships.</a:t>
            </a:r>
            <a:endParaRPr lang="zh-CN" altLang="en-US"/>
          </a:p>
          <a:p>
            <a:pPr marL="0" indent="0">
              <a:buFont typeface="Wingdings" panose="05000000000000000000" charset="0"/>
              <a:buNone/>
            </a:pPr>
            <a:endParaRPr lang="zh-CN" altLang="en-US"/>
          </a:p>
          <a:p>
            <a:pPr marL="0" indent="0">
              <a:buFont typeface="Wingdings" panose="05000000000000000000" charset="0"/>
              <a:buNone/>
            </a:pPr>
            <a:r>
              <a:rPr lang="en-US" altLang="zh-CN">
                <a:sym typeface="+mn-ea"/>
              </a:rPr>
              <a:t>Also, we can g</a:t>
            </a:r>
            <a:r>
              <a:rPr lang="zh-CN" altLang="en-US">
                <a:sym typeface="+mn-ea"/>
              </a:rPr>
              <a:t>et detailed information about the endpoints for each service, and see how traffic is flowing between services, and what performance looks like for each communication edge.</a:t>
            </a:r>
            <a:endParaRPr lang="zh-CN" altLang="en-US">
              <a:sym typeface="+mn-ea"/>
            </a:endParaRPr>
          </a:p>
        </p:txBody>
      </p:sp>
      <p:pic>
        <p:nvPicPr>
          <p:cNvPr id="2" name="图片 1" descr="service-topology"/>
          <p:cNvPicPr>
            <a:picLocks noChangeAspect="1"/>
          </p:cNvPicPr>
          <p:nvPr/>
        </p:nvPicPr>
        <p:blipFill>
          <a:blip r:embed="rId1"/>
          <a:stretch>
            <a:fillRect/>
          </a:stretch>
        </p:blipFill>
        <p:spPr>
          <a:xfrm>
            <a:off x="6958965" y="1197610"/>
            <a:ext cx="5123815" cy="4267200"/>
          </a:xfrm>
          <a:prstGeom prst="rect">
            <a:avLst/>
          </a:prstGeom>
        </p:spPr>
      </p:pic>
      <p:pic>
        <p:nvPicPr>
          <p:cNvPr id="3" name="图片 2"/>
          <p:cNvPicPr>
            <a:picLocks noChangeAspect="1"/>
          </p:cNvPicPr>
          <p:nvPr/>
        </p:nvPicPr>
        <p:blipFill>
          <a:blip r:embed="rId2"/>
          <a:stretch>
            <a:fillRect/>
          </a:stretch>
        </p:blipFill>
        <p:spPr>
          <a:xfrm>
            <a:off x="192405" y="3213735"/>
            <a:ext cx="6630035" cy="331216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3"/>
          <p:cNvSpPr txBox="1"/>
          <p:nvPr/>
        </p:nvSpPr>
        <p:spPr>
          <a:xfrm>
            <a:off x="1315720" y="601980"/>
            <a:ext cx="5311775" cy="683260"/>
          </a:xfrm>
          <a:prstGeom prst="rect">
            <a:avLst/>
          </a:prstGeom>
          <a:noFill/>
          <a:ln>
            <a:noFill/>
          </a:ln>
        </p:spPr>
        <p:txBody>
          <a:bodyPr spcFirstLastPara="1" wrap="square" lIns="0" tIns="0" rIns="121900" bIns="0" anchor="t" anchorCtr="0">
            <a:noAutofit/>
          </a:bodyPr>
          <a:lstStyle/>
          <a:p>
            <a:pPr marL="0" indent="0">
              <a:lnSpc>
                <a:spcPct val="90000"/>
              </a:lnSpc>
              <a:buNone/>
            </a:pPr>
            <a:r>
              <a:rPr lang="en-US" sz="3200">
                <a:solidFill>
                  <a:srgbClr val="3C4043"/>
                </a:solidFill>
                <a:latin typeface="Arial" panose="020B0604020202020204"/>
                <a:ea typeface="Arial" panose="020B0604020202020204"/>
                <a:cs typeface="Arial" panose="020B0604020202020204"/>
                <a:sym typeface="Arial" panose="020B0604020202020204"/>
              </a:rPr>
              <a:t>Better monitoring and SLOs</a:t>
            </a:r>
            <a:endParaRPr lang="en-US" sz="3200">
              <a:solidFill>
                <a:srgbClr val="3C4043"/>
              </a:solidFill>
              <a:latin typeface="Arial" panose="020B0604020202020204"/>
              <a:ea typeface="Arial" panose="020B0604020202020204"/>
              <a:cs typeface="Arial" panose="020B0604020202020204"/>
              <a:sym typeface="Arial" panose="020B0604020202020204"/>
            </a:endParaRPr>
          </a:p>
        </p:txBody>
      </p:sp>
      <p:sp>
        <p:nvSpPr>
          <p:cNvPr id="108" name="Google Shape;108;p3"/>
          <p:cNvSpPr/>
          <p:nvPr/>
        </p:nvSpPr>
        <p:spPr>
          <a:xfrm>
            <a:off x="1155780" y="326647"/>
            <a:ext cx="41000" cy="947800"/>
          </a:xfrm>
          <a:prstGeom prst="rect">
            <a:avLst/>
          </a:prstGeom>
          <a:solidFill>
            <a:srgbClr val="4285F4"/>
          </a:solidFill>
          <a:ln>
            <a:noFill/>
          </a:ln>
        </p:spPr>
        <p:txBody>
          <a:bodyPr spcFirstLastPara="1" wrap="square" lIns="60950" tIns="60950" rIns="60950" bIns="60950" anchor="ctr" anchorCtr="0">
            <a:noAutofit/>
          </a:bodyPr>
          <a:lstStyle/>
          <a:p>
            <a:pPr marL="0" marR="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0" name="Google Shape;110;p3"/>
          <p:cNvSpPr txBox="1"/>
          <p:nvPr/>
        </p:nvSpPr>
        <p:spPr>
          <a:xfrm>
            <a:off x="220980" y="411880"/>
            <a:ext cx="934800" cy="794600"/>
          </a:xfrm>
          <a:prstGeom prst="rect">
            <a:avLst/>
          </a:prstGeom>
          <a:noFill/>
          <a:ln>
            <a:noFill/>
          </a:ln>
        </p:spPr>
        <p:txBody>
          <a:bodyPr spcFirstLastPara="1" wrap="square" lIns="60950" tIns="60950" rIns="60950" bIns="60950" anchor="ctr" anchorCtr="0">
            <a:noAutofit/>
          </a:bodyPr>
          <a:lstStyle/>
          <a:p>
            <a:pPr marL="0" indent="0">
              <a:buNone/>
            </a:pPr>
            <a:r>
              <a:rPr lang="en-US" altLang="zh-CN" sz="3800">
                <a:solidFill>
                  <a:srgbClr val="3C4043"/>
                </a:solidFill>
                <a:latin typeface="Roboto Mono" panose="00000009000000000000"/>
                <a:ea typeface="Roboto Mono" panose="00000009000000000000"/>
                <a:cs typeface="Roboto Mono" panose="00000009000000000000"/>
                <a:sym typeface="Roboto Mono" panose="00000009000000000000"/>
              </a:rPr>
              <a:t>1</a:t>
            </a:r>
            <a:r>
              <a:rPr lang="zh-CN" sz="665">
                <a:solidFill>
                  <a:srgbClr val="3C4043"/>
                </a:solidFill>
                <a:latin typeface="Roboto Mono" panose="00000009000000000000"/>
                <a:ea typeface="Roboto Mono" panose="00000009000000000000"/>
                <a:cs typeface="Roboto Mono" panose="00000009000000000000"/>
                <a:sym typeface="Roboto Mono" panose="00000009000000000000"/>
              </a:rPr>
              <a:t> </a:t>
            </a:r>
            <a:endParaRPr sz="3800">
              <a:solidFill>
                <a:srgbClr val="3C4043"/>
              </a:solidFill>
              <a:latin typeface="Roboto Mono" panose="00000009000000000000"/>
              <a:ea typeface="Roboto Mono" panose="00000009000000000000"/>
              <a:cs typeface="Roboto Mono" panose="00000009000000000000"/>
              <a:sym typeface="Roboto Mono" panose="00000009000000000000"/>
            </a:endParaRPr>
          </a:p>
        </p:txBody>
      </p:sp>
      <p:sp>
        <p:nvSpPr>
          <p:cNvPr id="9" name="文本框 8"/>
          <p:cNvSpPr txBox="1"/>
          <p:nvPr/>
        </p:nvSpPr>
        <p:spPr>
          <a:xfrm>
            <a:off x="264160" y="1757045"/>
            <a:ext cx="3825240" cy="1600438"/>
          </a:xfrm>
          <a:prstGeom prst="rect">
            <a:avLst/>
          </a:prstGeom>
          <a:noFill/>
        </p:spPr>
        <p:txBody>
          <a:bodyPr wrap="square" rtlCol="0">
            <a:spAutoFit/>
          </a:bodyPr>
          <a:lstStyle/>
          <a:p>
            <a:r>
              <a:rPr lang="zh-CN" altLang="en-US" smtClean="0"/>
              <a:t>ASM </a:t>
            </a:r>
            <a:r>
              <a:rPr lang="zh-CN" altLang="en-US"/>
              <a:t>provides observability into the health and performance of your services</a:t>
            </a:r>
            <a:r>
              <a:rPr lang="zh-CN" altLang="en-US" smtClean="0"/>
              <a:t>.</a:t>
            </a:r>
            <a:endParaRPr lang="en-US" altLang="zh-CN" smtClean="0"/>
          </a:p>
          <a:p>
            <a:endParaRPr lang="en-US" altLang="zh-CN" smtClean="0"/>
          </a:p>
          <a:p>
            <a:r>
              <a:rPr lang="zh-CN" altLang="en-US" smtClean="0"/>
              <a:t>On </a:t>
            </a:r>
            <a:r>
              <a:rPr lang="zh-CN" altLang="en-US"/>
              <a:t>the </a:t>
            </a:r>
            <a:r>
              <a:rPr lang="en-US" altLang="zh-CN" smtClean="0"/>
              <a:t>ASM</a:t>
            </a:r>
            <a:r>
              <a:rPr lang="zh-CN" altLang="en-US" smtClean="0"/>
              <a:t> pages, </a:t>
            </a:r>
            <a:r>
              <a:rPr lang="en-US" altLang="zh-CN" smtClean="0"/>
              <a:t>we</a:t>
            </a:r>
            <a:r>
              <a:rPr lang="zh-CN" altLang="en-US" smtClean="0"/>
              <a:t> </a:t>
            </a:r>
            <a:r>
              <a:rPr lang="zh-CN" altLang="en-US"/>
              <a:t>can</a:t>
            </a:r>
            <a:r>
              <a:rPr lang="en-US" altLang="zh-CN"/>
              <a:t> g</a:t>
            </a:r>
            <a:r>
              <a:rPr lang="zh-CN" altLang="en-US"/>
              <a:t>et an overview of all services in your mesh, providing you critical, service-level metrics: latency, traffic, error</a:t>
            </a:r>
            <a:r>
              <a:rPr lang="en-US" altLang="zh-CN"/>
              <a:t> rate, request/response size</a:t>
            </a:r>
            <a:r>
              <a:rPr lang="zh-CN" altLang="en-US" smtClean="0"/>
              <a:t>.</a:t>
            </a:r>
            <a:endParaRPr lang="zh-CN" altLang="en-US"/>
          </a:p>
        </p:txBody>
      </p:sp>
      <p:pic>
        <p:nvPicPr>
          <p:cNvPr id="2" name="图片 1"/>
          <p:cNvPicPr>
            <a:picLocks noChangeAspect="1"/>
          </p:cNvPicPr>
          <p:nvPr/>
        </p:nvPicPr>
        <p:blipFill>
          <a:blip r:embed="rId1"/>
          <a:stretch>
            <a:fillRect/>
          </a:stretch>
        </p:blipFill>
        <p:spPr>
          <a:xfrm>
            <a:off x="4448175" y="1915160"/>
            <a:ext cx="3808095" cy="1893570"/>
          </a:xfrm>
          <a:prstGeom prst="rect">
            <a:avLst/>
          </a:prstGeom>
        </p:spPr>
      </p:pic>
      <p:pic>
        <p:nvPicPr>
          <p:cNvPr id="3" name="图片 2"/>
          <p:cNvPicPr>
            <a:picLocks noChangeAspect="1"/>
          </p:cNvPicPr>
          <p:nvPr/>
        </p:nvPicPr>
        <p:blipFill>
          <a:blip r:embed="rId2"/>
          <a:stretch>
            <a:fillRect/>
          </a:stretch>
        </p:blipFill>
        <p:spPr>
          <a:xfrm>
            <a:off x="8256270" y="1987550"/>
            <a:ext cx="3860165" cy="1882775"/>
          </a:xfrm>
          <a:prstGeom prst="rect">
            <a:avLst/>
          </a:prstGeom>
        </p:spPr>
      </p:pic>
      <p:pic>
        <p:nvPicPr>
          <p:cNvPr id="5" name="图片 4"/>
          <p:cNvPicPr>
            <a:picLocks noChangeAspect="1"/>
          </p:cNvPicPr>
          <p:nvPr/>
        </p:nvPicPr>
        <p:blipFill>
          <a:blip r:embed="rId3"/>
          <a:stretch>
            <a:fillRect/>
          </a:stretch>
        </p:blipFill>
        <p:spPr>
          <a:xfrm>
            <a:off x="119380" y="4613910"/>
            <a:ext cx="4021455" cy="1973580"/>
          </a:xfrm>
          <a:prstGeom prst="rect">
            <a:avLst/>
          </a:prstGeom>
        </p:spPr>
      </p:pic>
      <p:pic>
        <p:nvPicPr>
          <p:cNvPr id="6" name="图片 5"/>
          <p:cNvPicPr>
            <a:picLocks noChangeAspect="1"/>
          </p:cNvPicPr>
          <p:nvPr/>
        </p:nvPicPr>
        <p:blipFill>
          <a:blip r:embed="rId4"/>
          <a:stretch>
            <a:fillRect/>
          </a:stretch>
        </p:blipFill>
        <p:spPr>
          <a:xfrm>
            <a:off x="4151630" y="4723130"/>
            <a:ext cx="3793490" cy="1856105"/>
          </a:xfrm>
          <a:prstGeom prst="rect">
            <a:avLst/>
          </a:prstGeom>
        </p:spPr>
      </p:pic>
      <p:pic>
        <p:nvPicPr>
          <p:cNvPr id="7" name="图片 6"/>
          <p:cNvPicPr>
            <a:picLocks noChangeAspect="1"/>
          </p:cNvPicPr>
          <p:nvPr/>
        </p:nvPicPr>
        <p:blipFill>
          <a:blip r:embed="rId5"/>
          <a:stretch>
            <a:fillRect/>
          </a:stretch>
        </p:blipFill>
        <p:spPr>
          <a:xfrm>
            <a:off x="7967980" y="4651375"/>
            <a:ext cx="3972560" cy="1938655"/>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3"/>
          <p:cNvSpPr txBox="1"/>
          <p:nvPr/>
        </p:nvSpPr>
        <p:spPr>
          <a:xfrm>
            <a:off x="1315720" y="601980"/>
            <a:ext cx="8275955" cy="683260"/>
          </a:xfrm>
          <a:prstGeom prst="rect">
            <a:avLst/>
          </a:prstGeom>
          <a:noFill/>
          <a:ln>
            <a:noFill/>
          </a:ln>
        </p:spPr>
        <p:txBody>
          <a:bodyPr spcFirstLastPara="1" wrap="square" lIns="0" tIns="0" rIns="121900" bIns="0" anchor="t" anchorCtr="0">
            <a:noAutofit/>
          </a:bodyPr>
          <a:lstStyle/>
          <a:p>
            <a:pPr marL="0" indent="0">
              <a:lnSpc>
                <a:spcPct val="90000"/>
              </a:lnSpc>
              <a:buNone/>
            </a:pPr>
            <a:r>
              <a:rPr lang="en-US" sz="3200">
                <a:solidFill>
                  <a:srgbClr val="3C4043"/>
                </a:solidFill>
                <a:latin typeface="Arial" panose="020B0604020202020204"/>
                <a:ea typeface="Arial" panose="020B0604020202020204"/>
                <a:cs typeface="Arial" panose="020B0604020202020204"/>
                <a:sym typeface="Arial" panose="020B0604020202020204"/>
              </a:rPr>
              <a:t>Better monitoring and SLOs</a:t>
            </a:r>
            <a:endParaRPr lang="en-US" sz="3200">
              <a:solidFill>
                <a:srgbClr val="3C4043"/>
              </a:solidFill>
              <a:latin typeface="Arial" panose="020B0604020202020204"/>
              <a:ea typeface="Arial" panose="020B0604020202020204"/>
              <a:cs typeface="Arial" panose="020B0604020202020204"/>
              <a:sym typeface="Arial" panose="020B0604020202020204"/>
            </a:endParaRPr>
          </a:p>
        </p:txBody>
      </p:sp>
      <p:sp>
        <p:nvSpPr>
          <p:cNvPr id="108" name="Google Shape;108;p3"/>
          <p:cNvSpPr/>
          <p:nvPr/>
        </p:nvSpPr>
        <p:spPr>
          <a:xfrm>
            <a:off x="1155780" y="326647"/>
            <a:ext cx="41000" cy="947800"/>
          </a:xfrm>
          <a:prstGeom prst="rect">
            <a:avLst/>
          </a:prstGeom>
          <a:solidFill>
            <a:srgbClr val="4285F4"/>
          </a:solidFill>
          <a:ln>
            <a:noFill/>
          </a:ln>
        </p:spPr>
        <p:txBody>
          <a:bodyPr spcFirstLastPara="1" wrap="square" lIns="60950" tIns="60950" rIns="60950" bIns="60950" anchor="ctr" anchorCtr="0">
            <a:noAutofit/>
          </a:bodyPr>
          <a:lstStyle/>
          <a:p>
            <a:pPr marL="0" marR="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0" name="Google Shape;110;p3"/>
          <p:cNvSpPr txBox="1"/>
          <p:nvPr/>
        </p:nvSpPr>
        <p:spPr>
          <a:xfrm>
            <a:off x="220980" y="411880"/>
            <a:ext cx="934800" cy="794600"/>
          </a:xfrm>
          <a:prstGeom prst="rect">
            <a:avLst/>
          </a:prstGeom>
          <a:noFill/>
          <a:ln>
            <a:noFill/>
          </a:ln>
        </p:spPr>
        <p:txBody>
          <a:bodyPr spcFirstLastPara="1" wrap="square" lIns="60950" tIns="60950" rIns="60950" bIns="60950" anchor="ctr" anchorCtr="0">
            <a:noAutofit/>
          </a:bodyPr>
          <a:lstStyle/>
          <a:p>
            <a:pPr marL="0" indent="0">
              <a:buNone/>
            </a:pPr>
            <a:r>
              <a:rPr lang="en-US" altLang="zh-CN" sz="3800">
                <a:solidFill>
                  <a:srgbClr val="3C4043"/>
                </a:solidFill>
                <a:latin typeface="Roboto Mono" panose="00000009000000000000"/>
                <a:ea typeface="Roboto Mono" panose="00000009000000000000"/>
                <a:cs typeface="Roboto Mono" panose="00000009000000000000"/>
                <a:sym typeface="Roboto Mono" panose="00000009000000000000"/>
              </a:rPr>
              <a:t>1</a:t>
            </a:r>
            <a:r>
              <a:rPr lang="zh-CN" sz="665">
                <a:solidFill>
                  <a:srgbClr val="3C4043"/>
                </a:solidFill>
                <a:latin typeface="Roboto Mono" panose="00000009000000000000"/>
                <a:ea typeface="Roboto Mono" panose="00000009000000000000"/>
                <a:cs typeface="Roboto Mono" panose="00000009000000000000"/>
                <a:sym typeface="Roboto Mono" panose="00000009000000000000"/>
              </a:rPr>
              <a:t> </a:t>
            </a:r>
            <a:endParaRPr sz="3800">
              <a:solidFill>
                <a:srgbClr val="3C4043"/>
              </a:solidFill>
              <a:latin typeface="Roboto Mono" panose="00000009000000000000"/>
              <a:ea typeface="Roboto Mono" panose="00000009000000000000"/>
              <a:cs typeface="Roboto Mono" panose="00000009000000000000"/>
              <a:sym typeface="Roboto Mono" panose="00000009000000000000"/>
            </a:endParaRPr>
          </a:p>
        </p:txBody>
      </p:sp>
      <p:sp>
        <p:nvSpPr>
          <p:cNvPr id="9" name="文本框 8"/>
          <p:cNvSpPr txBox="1"/>
          <p:nvPr/>
        </p:nvSpPr>
        <p:spPr>
          <a:xfrm>
            <a:off x="860425" y="1657014"/>
            <a:ext cx="5036820" cy="1384995"/>
          </a:xfrm>
          <a:prstGeom prst="rect">
            <a:avLst/>
          </a:prstGeom>
          <a:noFill/>
        </p:spPr>
        <p:txBody>
          <a:bodyPr wrap="square" rtlCol="0">
            <a:spAutoFit/>
          </a:bodyPr>
          <a:lstStyle/>
          <a:p>
            <a:pPr marL="0" indent="0">
              <a:buFont typeface="Wingdings" panose="05000000000000000000" charset="0"/>
              <a:buNone/>
            </a:pPr>
            <a:r>
              <a:rPr lang="en-US" altLang="zh-CN" smtClean="0"/>
              <a:t>Based </a:t>
            </a:r>
            <a:r>
              <a:rPr lang="en-US" altLang="zh-CN"/>
              <a:t>on above metrics, we can d</a:t>
            </a:r>
            <a:r>
              <a:rPr lang="zh-CN" altLang="en-US"/>
              <a:t>efine, review, and set alerts against service level objectives (SLOs</a:t>
            </a:r>
            <a:r>
              <a:rPr lang="zh-CN" altLang="en-US" smtClean="0"/>
              <a:t>)</a:t>
            </a:r>
            <a:r>
              <a:rPr lang="en-US" altLang="zh-CN" smtClean="0"/>
              <a:t>.</a:t>
            </a:r>
            <a:endParaRPr lang="zh-CN" altLang="en-US"/>
          </a:p>
          <a:p>
            <a:pPr marL="0" indent="0">
              <a:buFont typeface="Wingdings" panose="05000000000000000000" charset="0"/>
              <a:buNone/>
            </a:pPr>
            <a:endParaRPr lang="en-US" altLang="zh-CN" smtClean="0"/>
          </a:p>
          <a:p>
            <a:pPr marL="0" indent="0">
              <a:buFont typeface="Wingdings" panose="05000000000000000000" charset="0"/>
              <a:buNone/>
            </a:pPr>
            <a:r>
              <a:rPr lang="en-US" altLang="zh-CN"/>
              <a:t>Here is am example, we wish 99% of latency of requests should be below 150 </a:t>
            </a:r>
            <a:r>
              <a:rPr lang="en-US" altLang="zh-CN" smtClean="0"/>
              <a:t>milliseconds, is not so, it will send a notification to Slack or some other place.</a:t>
            </a:r>
            <a:endParaRPr lang="zh-CN" altLang="en-US"/>
          </a:p>
        </p:txBody>
      </p:sp>
      <p:pic>
        <p:nvPicPr>
          <p:cNvPr id="3" name="图片 2"/>
          <p:cNvPicPr>
            <a:picLocks noChangeAspect="1"/>
          </p:cNvPicPr>
          <p:nvPr/>
        </p:nvPicPr>
        <p:blipFill>
          <a:blip r:embed="rId1"/>
          <a:stretch>
            <a:fillRect/>
          </a:stretch>
        </p:blipFill>
        <p:spPr>
          <a:xfrm>
            <a:off x="479425" y="3356610"/>
            <a:ext cx="6337300" cy="2986405"/>
          </a:xfrm>
          <a:prstGeom prst="rect">
            <a:avLst/>
          </a:prstGeom>
        </p:spPr>
      </p:pic>
      <p:pic>
        <p:nvPicPr>
          <p:cNvPr id="5" name="图片 4"/>
          <p:cNvPicPr>
            <a:picLocks noChangeAspect="1"/>
          </p:cNvPicPr>
          <p:nvPr/>
        </p:nvPicPr>
        <p:blipFill>
          <a:blip r:embed="rId2"/>
          <a:stretch>
            <a:fillRect/>
          </a:stretch>
        </p:blipFill>
        <p:spPr>
          <a:xfrm>
            <a:off x="6887845" y="1052830"/>
            <a:ext cx="5076825" cy="5381625"/>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9" name="文本框 8"/>
          <p:cNvSpPr txBox="1"/>
          <p:nvPr/>
        </p:nvSpPr>
        <p:spPr>
          <a:xfrm>
            <a:off x="622935" y="2203450"/>
            <a:ext cx="4634865" cy="2942590"/>
          </a:xfrm>
          <a:prstGeom prst="rect">
            <a:avLst/>
          </a:prstGeom>
          <a:noFill/>
        </p:spPr>
        <p:txBody>
          <a:bodyPr wrap="square" rtlCol="0">
            <a:noAutofit/>
          </a:bodyPr>
          <a:lstStyle/>
          <a:p>
            <a:pPr marL="0" indent="0">
              <a:buFont typeface="Wingdings" panose="05000000000000000000" charset="0"/>
              <a:buNone/>
            </a:pPr>
            <a:r>
              <a:rPr lang="en-US" altLang="zh-CN"/>
              <a:t>In kubernetes, the traffic received by the service will be distributed to the pods only according to the Round Robin </a:t>
            </a:r>
            <a:r>
              <a:rPr lang="en-US" altLang="zh-CN">
                <a:sym typeface="+mn-ea"/>
              </a:rPr>
              <a:t>policy</a:t>
            </a:r>
            <a:r>
              <a:rPr lang="en-US" altLang="zh-CN"/>
              <a:t>.</a:t>
            </a:r>
            <a:endParaRPr lang="en-US" altLang="zh-CN"/>
          </a:p>
          <a:p>
            <a:pPr marL="0" indent="0">
              <a:buFont typeface="Wingdings" panose="05000000000000000000" charset="0"/>
              <a:buNone/>
            </a:pPr>
            <a:endParaRPr lang="en-US" altLang="zh-CN"/>
          </a:p>
          <a:p>
            <a:pPr marL="0" indent="0">
              <a:buFont typeface="Wingdings" panose="05000000000000000000" charset="0"/>
              <a:buNone/>
            </a:pPr>
            <a:r>
              <a:rPr lang="en-US" altLang="zh-CN"/>
              <a:t>In clusters with ASM on, we can c</a:t>
            </a:r>
            <a:r>
              <a:rPr lang="zh-CN" altLang="en-US"/>
              <a:t>onfigure load balanc</a:t>
            </a:r>
            <a:r>
              <a:rPr lang="en-US" altLang="zh-CN"/>
              <a:t>e policy</a:t>
            </a:r>
            <a:r>
              <a:rPr lang="zh-CN" altLang="en-US"/>
              <a:t>.</a:t>
            </a:r>
            <a:endParaRPr lang="zh-CN" altLang="en-US"/>
          </a:p>
          <a:p>
            <a:pPr marL="0" indent="0">
              <a:buFont typeface="Wingdings" panose="05000000000000000000" charset="0"/>
              <a:buNone/>
            </a:pPr>
            <a:endParaRPr lang="zh-CN" altLang="en-US"/>
          </a:p>
          <a:p>
            <a:pPr marL="0" indent="0">
              <a:buFont typeface="Wingdings" panose="05000000000000000000" charset="0"/>
              <a:buNone/>
            </a:pPr>
            <a:r>
              <a:rPr lang="en-US" altLang="zh-CN"/>
              <a:t>Supported load balancers are following:</a:t>
            </a:r>
            <a:endParaRPr lang="en-US" altLang="zh-CN"/>
          </a:p>
          <a:p>
            <a:pPr marL="0" indent="0">
              <a:buFont typeface="Wingdings" panose="05000000000000000000" charset="0"/>
              <a:buNone/>
            </a:pPr>
            <a:endParaRPr lang="zh-CN" altLang="en-US"/>
          </a:p>
          <a:p>
            <a:pPr marL="285750" indent="-285750">
              <a:buFont typeface="Wingdings" panose="05000000000000000000" charset="0"/>
              <a:buChar char="ü"/>
            </a:pPr>
            <a:r>
              <a:rPr lang="zh-CN" altLang="en-US"/>
              <a:t>Round robin</a:t>
            </a:r>
            <a:endParaRPr lang="en-US" altLang="zh-CN"/>
          </a:p>
          <a:p>
            <a:pPr marL="285750" indent="-285750">
              <a:buFont typeface="Wingdings" panose="05000000000000000000" charset="0"/>
              <a:buChar char="ü"/>
            </a:pPr>
            <a:r>
              <a:rPr lang="zh-CN" altLang="en-US"/>
              <a:t>Weighted least request</a:t>
            </a:r>
            <a:endParaRPr lang="zh-CN" altLang="en-US"/>
          </a:p>
          <a:p>
            <a:pPr marL="285750" indent="-285750">
              <a:buFont typeface="Wingdings" panose="05000000000000000000" charset="0"/>
              <a:buChar char="ü"/>
            </a:pPr>
            <a:r>
              <a:rPr lang="zh-CN" altLang="en-US"/>
              <a:t>Ring hash</a:t>
            </a:r>
            <a:endParaRPr lang="zh-CN" altLang="en-US"/>
          </a:p>
          <a:p>
            <a:pPr marL="285750" indent="-285750">
              <a:buFont typeface="Wingdings" panose="05000000000000000000" charset="0"/>
              <a:buChar char="ü"/>
            </a:pPr>
            <a:r>
              <a:rPr lang="zh-CN" altLang="en-US"/>
              <a:t>Random</a:t>
            </a:r>
            <a:endParaRPr lang="zh-CN" altLang="en-US"/>
          </a:p>
        </p:txBody>
      </p:sp>
      <p:sp>
        <p:nvSpPr>
          <p:cNvPr id="4" name="Google Shape;107;p3"/>
          <p:cNvSpPr txBox="1"/>
          <p:nvPr/>
        </p:nvSpPr>
        <p:spPr>
          <a:xfrm>
            <a:off x="1315720" y="601980"/>
            <a:ext cx="8275955" cy="683260"/>
          </a:xfrm>
          <a:prstGeom prst="rect">
            <a:avLst/>
          </a:prstGeom>
          <a:noFill/>
          <a:ln>
            <a:noFill/>
          </a:ln>
        </p:spPr>
        <p:txBody>
          <a:bodyPr spcFirstLastPara="1" wrap="square" lIns="0" tIns="0" rIns="121900" bIns="0" anchor="t" anchorCtr="0">
            <a:noAutofit/>
          </a:bodyPr>
          <a:lstStyle/>
          <a:p>
            <a:pPr marL="0" indent="0">
              <a:lnSpc>
                <a:spcPct val="90000"/>
              </a:lnSpc>
              <a:buNone/>
            </a:pPr>
            <a:r>
              <a:rPr lang="en-US" sz="3200">
                <a:solidFill>
                  <a:srgbClr val="3C4043"/>
                </a:solidFill>
                <a:latin typeface="Arial" panose="020B0604020202020204"/>
                <a:ea typeface="Arial" panose="020B0604020202020204"/>
                <a:cs typeface="Arial" panose="020B0604020202020204"/>
                <a:sym typeface="Arial" panose="020B0604020202020204"/>
              </a:rPr>
              <a:t>Load balancers</a:t>
            </a:r>
            <a:endParaRPr lang="en-US" sz="3200">
              <a:solidFill>
                <a:srgbClr val="3C4043"/>
              </a:solidFill>
              <a:latin typeface="Arial" panose="020B0604020202020204"/>
              <a:ea typeface="Arial" panose="020B0604020202020204"/>
              <a:cs typeface="Arial" panose="020B0604020202020204"/>
              <a:sym typeface="Arial" panose="020B0604020202020204"/>
            </a:endParaRPr>
          </a:p>
        </p:txBody>
      </p:sp>
      <p:sp>
        <p:nvSpPr>
          <p:cNvPr id="2" name="Google Shape;108;p3"/>
          <p:cNvSpPr/>
          <p:nvPr/>
        </p:nvSpPr>
        <p:spPr>
          <a:xfrm>
            <a:off x="1155780" y="326647"/>
            <a:ext cx="41000" cy="947800"/>
          </a:xfrm>
          <a:prstGeom prst="rect">
            <a:avLst/>
          </a:prstGeom>
          <a:solidFill>
            <a:srgbClr val="4285F4"/>
          </a:solidFill>
          <a:ln>
            <a:noFill/>
          </a:ln>
        </p:spPr>
        <p:txBody>
          <a:bodyPr spcFirstLastPara="1" wrap="square" lIns="60950" tIns="60950" rIns="60950" bIns="60950" anchor="ctr" anchorCtr="0">
            <a:noAutofit/>
          </a:bodyPr>
          <a:lstStyle/>
          <a:p>
            <a:pPr marL="0" marR="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 name="Google Shape;110;p3"/>
          <p:cNvSpPr txBox="1"/>
          <p:nvPr/>
        </p:nvSpPr>
        <p:spPr>
          <a:xfrm>
            <a:off x="220980" y="411880"/>
            <a:ext cx="934800" cy="794600"/>
          </a:xfrm>
          <a:prstGeom prst="rect">
            <a:avLst/>
          </a:prstGeom>
          <a:noFill/>
          <a:ln>
            <a:noFill/>
          </a:ln>
        </p:spPr>
        <p:txBody>
          <a:bodyPr spcFirstLastPara="1" wrap="square" lIns="60950" tIns="60950" rIns="60950" bIns="60950" anchor="ctr" anchorCtr="0">
            <a:noAutofit/>
          </a:bodyPr>
          <a:lstStyle/>
          <a:p>
            <a:pPr marL="0" indent="0">
              <a:buNone/>
            </a:pPr>
            <a:r>
              <a:rPr lang="en-US" altLang="zh-CN" sz="3800" smtClean="0">
                <a:solidFill>
                  <a:srgbClr val="3C4043"/>
                </a:solidFill>
                <a:latin typeface="Roboto Mono" panose="00000009000000000000"/>
                <a:ea typeface="Roboto Mono" panose="00000009000000000000"/>
                <a:cs typeface="Roboto Mono" panose="00000009000000000000"/>
                <a:sym typeface="Roboto Mono" panose="00000009000000000000"/>
              </a:rPr>
              <a:t>2</a:t>
            </a:r>
            <a:r>
              <a:rPr lang="zh-CN" sz="665" smtClean="0">
                <a:solidFill>
                  <a:srgbClr val="3C4043"/>
                </a:solidFill>
                <a:latin typeface="Roboto Mono" panose="00000009000000000000"/>
                <a:ea typeface="Roboto Mono" panose="00000009000000000000"/>
                <a:cs typeface="Roboto Mono" panose="00000009000000000000"/>
                <a:sym typeface="Roboto Mono" panose="00000009000000000000"/>
              </a:rPr>
              <a:t> </a:t>
            </a:r>
            <a:endParaRPr sz="3800">
              <a:solidFill>
                <a:srgbClr val="3C4043"/>
              </a:solidFill>
              <a:latin typeface="Roboto Mono" panose="00000009000000000000"/>
              <a:ea typeface="Roboto Mono" panose="00000009000000000000"/>
              <a:cs typeface="Roboto Mono" panose="00000009000000000000"/>
              <a:sym typeface="Roboto Mono" panose="00000009000000000000"/>
            </a:endParaRPr>
          </a:p>
        </p:txBody>
      </p:sp>
      <p:pic>
        <p:nvPicPr>
          <p:cNvPr id="27" name="图片 26" descr="Dingtalk_20221215174541"/>
          <p:cNvPicPr>
            <a:picLocks noChangeAspect="1"/>
          </p:cNvPicPr>
          <p:nvPr/>
        </p:nvPicPr>
        <p:blipFill>
          <a:blip r:embed="rId1"/>
          <a:stretch>
            <a:fillRect/>
          </a:stretch>
        </p:blipFill>
        <p:spPr>
          <a:xfrm>
            <a:off x="5807710" y="2636520"/>
            <a:ext cx="6076315" cy="21748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9" name="文本框 8"/>
          <p:cNvSpPr txBox="1"/>
          <p:nvPr/>
        </p:nvSpPr>
        <p:spPr>
          <a:xfrm>
            <a:off x="622935" y="1484630"/>
            <a:ext cx="5607050" cy="5014595"/>
          </a:xfrm>
          <a:prstGeom prst="rect">
            <a:avLst/>
          </a:prstGeom>
          <a:noFill/>
        </p:spPr>
        <p:txBody>
          <a:bodyPr wrap="square" rtlCol="0">
            <a:noAutofit/>
          </a:bodyPr>
          <a:lstStyle/>
          <a:p>
            <a:r>
              <a:rPr lang="zh-CN" altLang="en-US">
                <a:sym typeface="+mn-ea"/>
              </a:rPr>
              <a:t>Circuit breakers are another useful </a:t>
            </a:r>
            <a:r>
              <a:rPr lang="zh-CN" altLang="en-US" smtClean="0">
                <a:sym typeface="+mn-ea"/>
              </a:rPr>
              <a:t>mechanis</a:t>
            </a:r>
            <a:r>
              <a:rPr lang="en-US" altLang="zh-CN" smtClean="0">
                <a:sym typeface="+mn-ea"/>
              </a:rPr>
              <a:t>m</a:t>
            </a:r>
            <a:r>
              <a:rPr lang="zh-CN" altLang="en-US" smtClean="0">
                <a:sym typeface="+mn-ea"/>
              </a:rPr>
              <a:t>. </a:t>
            </a:r>
            <a:r>
              <a:rPr lang="zh-CN" altLang="en-US">
                <a:sym typeface="+mn-ea"/>
              </a:rPr>
              <a:t>In a circuit breaker, you set limits for calls to individual hosts within a service, such as the number of concurrent connections or how many times calls to this host have failed. Once that limit has been reached the circuit breaker “trips” and stops further connections to that host. Using a circuit breaker pattern enables fast failure rather than clients trying to connect to an overloaded or failing host.</a:t>
            </a:r>
            <a:endParaRPr lang="zh-CN" altLang="en-US"/>
          </a:p>
          <a:p>
            <a:endParaRPr lang="zh-CN" altLang="en-US"/>
          </a:p>
          <a:p>
            <a:pPr marL="0" indent="0">
              <a:buFont typeface="Wingdings" panose="05000000000000000000" charset="0"/>
              <a:buNone/>
            </a:pPr>
            <a:r>
              <a:rPr lang="zh-CN" altLang="en-US"/>
              <a:t>The circuit breaker is a proxy that controls flow to an endpoint. If the endpoint fails or is too slow (based on your configuration), the proxy will open the circuit to the container. In that case, traffic is routed to other containers. The circuit remains open for </a:t>
            </a:r>
            <a:r>
              <a:rPr lang="zh-CN" altLang="en-US" smtClean="0"/>
              <a:t>a sleep window</a:t>
            </a:r>
            <a:r>
              <a:rPr lang="en-US" altLang="zh-CN" smtClean="0"/>
              <a:t>,</a:t>
            </a:r>
            <a:r>
              <a:rPr lang="zh-CN" altLang="en-US" smtClean="0"/>
              <a:t> </a:t>
            </a:r>
            <a:r>
              <a:rPr lang="zh-CN" altLang="en-US"/>
              <a:t>after </a:t>
            </a:r>
            <a:r>
              <a:rPr lang="en-US" altLang="zh-CN" smtClean="0"/>
              <a:t>that</a:t>
            </a:r>
            <a:r>
              <a:rPr lang="zh-CN" altLang="en-US" smtClean="0"/>
              <a:t> </a:t>
            </a:r>
            <a:r>
              <a:rPr lang="zh-CN" altLang="en-US"/>
              <a:t>the circuit </a:t>
            </a:r>
            <a:r>
              <a:rPr lang="en-US" altLang="zh-CN" smtClean="0"/>
              <a:t>will become to</a:t>
            </a:r>
            <a:r>
              <a:rPr lang="zh-CN" altLang="en-US" smtClean="0"/>
              <a:t> </a:t>
            </a:r>
            <a:r>
              <a:rPr lang="zh-CN" altLang="en-US"/>
              <a:t>"half-open". The next request attempted will determine if the circuit moves to "closed" (where everything is working again), or it it reverts to "open" and the sleep window starts again.</a:t>
            </a:r>
            <a:endParaRPr lang="zh-CN" altLang="en-US"/>
          </a:p>
          <a:p>
            <a:pPr marL="0" indent="0">
              <a:buFont typeface="Wingdings" panose="05000000000000000000" charset="0"/>
              <a:buNone/>
            </a:pPr>
            <a:endParaRPr lang="zh-CN" altLang="en-US"/>
          </a:p>
          <a:p>
            <a:pPr marL="0" indent="0">
              <a:buFont typeface="Wingdings" panose="05000000000000000000" charset="0"/>
              <a:buNone/>
            </a:pPr>
            <a:r>
              <a:rPr lang="en-US" altLang="zh-CN" b="1"/>
              <a:t>Practice:</a:t>
            </a:r>
            <a:endParaRPr lang="en-US" altLang="zh-CN" b="1"/>
          </a:p>
          <a:p>
            <a:pPr marL="0" indent="0">
              <a:buFont typeface="Wingdings" panose="05000000000000000000" charset="0"/>
              <a:buNone/>
            </a:pPr>
            <a:endParaRPr lang="en-US" altLang="zh-CN"/>
          </a:p>
          <a:p>
            <a:pPr marL="0" indent="0">
              <a:buFont typeface="Wingdings" panose="05000000000000000000" charset="0"/>
              <a:buNone/>
            </a:pPr>
            <a:r>
              <a:rPr lang="en-US" altLang="zh-CN"/>
              <a:t>Using circuit breaker, we can prevent an application instance from receiving too many requests after a high loading or a terrible error, causing the program to crash or tons of error logs.</a:t>
            </a:r>
            <a:endParaRPr lang="en-US" altLang="zh-CN"/>
          </a:p>
        </p:txBody>
      </p:sp>
      <p:sp>
        <p:nvSpPr>
          <p:cNvPr id="4" name="Google Shape;107;p3"/>
          <p:cNvSpPr txBox="1"/>
          <p:nvPr/>
        </p:nvSpPr>
        <p:spPr>
          <a:xfrm>
            <a:off x="1315720" y="601980"/>
            <a:ext cx="8275955" cy="683260"/>
          </a:xfrm>
          <a:prstGeom prst="rect">
            <a:avLst/>
          </a:prstGeom>
          <a:noFill/>
          <a:ln>
            <a:noFill/>
          </a:ln>
        </p:spPr>
        <p:txBody>
          <a:bodyPr spcFirstLastPara="1" wrap="square" lIns="0" tIns="0" rIns="121900" bIns="0" anchor="t" anchorCtr="0">
            <a:noAutofit/>
          </a:bodyPr>
          <a:lstStyle/>
          <a:p>
            <a:pPr marL="0" indent="0">
              <a:lnSpc>
                <a:spcPct val="90000"/>
              </a:lnSpc>
              <a:buNone/>
            </a:pPr>
            <a:r>
              <a:rPr lang="zh-CN" altLang="en-US" sz="3200">
                <a:sym typeface="+mn-ea"/>
              </a:rPr>
              <a:t>Circuit breakers</a:t>
            </a:r>
            <a:endParaRPr lang="en-US" sz="3200">
              <a:solidFill>
                <a:srgbClr val="3C4043"/>
              </a:solidFill>
              <a:latin typeface="Arial" panose="020B0604020202020204"/>
              <a:ea typeface="Arial" panose="020B0604020202020204"/>
              <a:cs typeface="Arial" panose="020B0604020202020204"/>
              <a:sym typeface="Arial" panose="020B0604020202020204"/>
            </a:endParaRPr>
          </a:p>
        </p:txBody>
      </p:sp>
      <p:sp>
        <p:nvSpPr>
          <p:cNvPr id="2" name="Google Shape;108;p3"/>
          <p:cNvSpPr/>
          <p:nvPr/>
        </p:nvSpPr>
        <p:spPr>
          <a:xfrm>
            <a:off x="1155780" y="326647"/>
            <a:ext cx="41000" cy="947800"/>
          </a:xfrm>
          <a:prstGeom prst="rect">
            <a:avLst/>
          </a:prstGeom>
          <a:solidFill>
            <a:srgbClr val="4285F4"/>
          </a:solidFill>
          <a:ln>
            <a:noFill/>
          </a:ln>
        </p:spPr>
        <p:txBody>
          <a:bodyPr spcFirstLastPara="1" wrap="square" lIns="60950" tIns="60950" rIns="60950" bIns="60950" anchor="ctr" anchorCtr="0">
            <a:noAutofit/>
          </a:bodyPr>
          <a:lstStyle/>
          <a:p>
            <a:pPr marL="0" marR="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 name="Google Shape;110;p3"/>
          <p:cNvSpPr txBox="1"/>
          <p:nvPr/>
        </p:nvSpPr>
        <p:spPr>
          <a:xfrm>
            <a:off x="220980" y="411880"/>
            <a:ext cx="934800" cy="794600"/>
          </a:xfrm>
          <a:prstGeom prst="rect">
            <a:avLst/>
          </a:prstGeom>
          <a:noFill/>
          <a:ln>
            <a:noFill/>
          </a:ln>
        </p:spPr>
        <p:txBody>
          <a:bodyPr spcFirstLastPara="1" wrap="square" lIns="60950" tIns="60950" rIns="60950" bIns="60950" anchor="ctr" anchorCtr="0">
            <a:noAutofit/>
          </a:bodyPr>
          <a:lstStyle/>
          <a:p>
            <a:pPr marL="0" indent="0">
              <a:buNone/>
            </a:pPr>
            <a:r>
              <a:rPr lang="en-US" altLang="zh-CN" sz="3800">
                <a:solidFill>
                  <a:srgbClr val="3C4043"/>
                </a:solidFill>
                <a:latin typeface="Roboto Mono" panose="00000009000000000000"/>
                <a:ea typeface="Roboto Mono" panose="00000009000000000000"/>
                <a:cs typeface="Roboto Mono" panose="00000009000000000000"/>
                <a:sym typeface="Roboto Mono" panose="00000009000000000000"/>
              </a:rPr>
              <a:t>3</a:t>
            </a:r>
            <a:r>
              <a:rPr lang="zh-CN" sz="665">
                <a:solidFill>
                  <a:srgbClr val="3C4043"/>
                </a:solidFill>
                <a:latin typeface="Roboto Mono" panose="00000009000000000000"/>
                <a:ea typeface="Roboto Mono" panose="00000009000000000000"/>
                <a:cs typeface="Roboto Mono" panose="00000009000000000000"/>
                <a:sym typeface="Roboto Mono" panose="00000009000000000000"/>
              </a:rPr>
              <a:t> </a:t>
            </a:r>
            <a:endParaRPr sz="3800">
              <a:solidFill>
                <a:srgbClr val="3C4043"/>
              </a:solidFill>
              <a:latin typeface="Roboto Mono" panose="00000009000000000000"/>
              <a:ea typeface="Roboto Mono" panose="00000009000000000000"/>
              <a:cs typeface="Roboto Mono" panose="00000009000000000000"/>
              <a:sym typeface="Roboto Mono" panose="00000009000000000000"/>
            </a:endParaRPr>
          </a:p>
        </p:txBody>
      </p:sp>
      <p:pic>
        <p:nvPicPr>
          <p:cNvPr id="107" name="图片 106"/>
          <p:cNvPicPr/>
          <p:nvPr/>
        </p:nvPicPr>
        <p:blipFill>
          <a:blip r:embed="rId1"/>
          <a:stretch>
            <a:fillRect/>
          </a:stretch>
        </p:blipFill>
        <p:spPr>
          <a:xfrm>
            <a:off x="6240145" y="2277110"/>
            <a:ext cx="5809615" cy="2439670"/>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9" name="文本框 8"/>
          <p:cNvSpPr txBox="1"/>
          <p:nvPr/>
        </p:nvSpPr>
        <p:spPr>
          <a:xfrm>
            <a:off x="479425" y="2493010"/>
            <a:ext cx="5101590" cy="2359660"/>
          </a:xfrm>
          <a:prstGeom prst="rect">
            <a:avLst/>
          </a:prstGeom>
          <a:noFill/>
        </p:spPr>
        <p:txBody>
          <a:bodyPr wrap="square" rtlCol="0">
            <a:noAutofit/>
          </a:bodyPr>
          <a:lstStyle/>
          <a:p>
            <a:r>
              <a:rPr lang="en-US" altLang="zh-CN"/>
              <a:t>Istio</a:t>
            </a:r>
            <a:r>
              <a:rPr lang="zh-CN" altLang="en-US"/>
              <a:t> supports two kinds of rate limiting: global and local. </a:t>
            </a:r>
            <a:endParaRPr lang="zh-CN" altLang="en-US"/>
          </a:p>
          <a:p>
            <a:endParaRPr lang="zh-CN" altLang="en-US"/>
          </a:p>
          <a:p>
            <a:pPr marL="0" indent="0">
              <a:buFont typeface="Arial" panose="020B0604020202020204" pitchFamily="34" charset="0"/>
              <a:buNone/>
            </a:pPr>
            <a:r>
              <a:rPr lang="zh-CN" altLang="en-US">
                <a:sym typeface="+mn-ea"/>
              </a:rPr>
              <a:t>Local rate limiting is used to limit the rate of requests per service </a:t>
            </a:r>
            <a:r>
              <a:rPr lang="zh-CN" altLang="en-US" smtClean="0">
                <a:sym typeface="+mn-ea"/>
              </a:rPr>
              <a:t>instance </a:t>
            </a:r>
            <a:r>
              <a:rPr lang="en-US" altLang="zh-CN" smtClean="0">
                <a:sym typeface="+mn-ea"/>
              </a:rPr>
              <a:t>(pod)</a:t>
            </a:r>
            <a:r>
              <a:rPr lang="zh-CN" altLang="en-US" smtClean="0">
                <a:sym typeface="+mn-ea"/>
              </a:rPr>
              <a:t>. </a:t>
            </a:r>
            <a:endParaRPr lang="zh-CN" altLang="en-US"/>
          </a:p>
          <a:p>
            <a:endParaRPr lang="zh-CN" altLang="en-US"/>
          </a:p>
          <a:p>
            <a:r>
              <a:rPr lang="zh-CN" altLang="en-US"/>
              <a:t>Envoy implements local rate limiting using a token bucket algorithm. The bucket keeps getting filled with tokens at a constant rate and when a request is sent to the service, a token is removed from the bucket. If the bucket is empty, the request gets rejected.</a:t>
            </a:r>
            <a:endParaRPr lang="zh-CN" altLang="en-US"/>
          </a:p>
        </p:txBody>
      </p:sp>
      <p:sp>
        <p:nvSpPr>
          <p:cNvPr id="4" name="Google Shape;107;p3"/>
          <p:cNvSpPr txBox="1"/>
          <p:nvPr/>
        </p:nvSpPr>
        <p:spPr>
          <a:xfrm>
            <a:off x="1315720" y="601980"/>
            <a:ext cx="8275955" cy="683260"/>
          </a:xfrm>
          <a:prstGeom prst="rect">
            <a:avLst/>
          </a:prstGeom>
          <a:noFill/>
          <a:ln>
            <a:noFill/>
          </a:ln>
        </p:spPr>
        <p:txBody>
          <a:bodyPr spcFirstLastPara="1" wrap="square" lIns="0" tIns="0" rIns="121900" bIns="0" anchor="t" anchorCtr="0">
            <a:noAutofit/>
          </a:bodyPr>
          <a:lstStyle/>
          <a:p>
            <a:pPr marL="0" indent="0">
              <a:lnSpc>
                <a:spcPct val="90000"/>
              </a:lnSpc>
              <a:buNone/>
            </a:pPr>
            <a:r>
              <a:rPr lang="en-US" sz="3200">
                <a:solidFill>
                  <a:srgbClr val="3C4043"/>
                </a:solidFill>
                <a:latin typeface="Arial" panose="020B0604020202020204"/>
                <a:ea typeface="Arial" panose="020B0604020202020204"/>
                <a:cs typeface="Arial" panose="020B0604020202020204"/>
                <a:sym typeface="Arial" panose="020B0604020202020204"/>
              </a:rPr>
              <a:t>Rate limiting</a:t>
            </a:r>
            <a:endParaRPr lang="en-US" sz="3200">
              <a:solidFill>
                <a:srgbClr val="3C4043"/>
              </a:solidFill>
              <a:latin typeface="Arial" panose="020B0604020202020204"/>
              <a:ea typeface="Arial" panose="020B0604020202020204"/>
              <a:cs typeface="Arial" panose="020B0604020202020204"/>
              <a:sym typeface="Arial" panose="020B0604020202020204"/>
            </a:endParaRPr>
          </a:p>
        </p:txBody>
      </p:sp>
      <p:sp>
        <p:nvSpPr>
          <p:cNvPr id="2" name="Google Shape;108;p3"/>
          <p:cNvSpPr/>
          <p:nvPr/>
        </p:nvSpPr>
        <p:spPr>
          <a:xfrm>
            <a:off x="1155780" y="326647"/>
            <a:ext cx="41000" cy="947800"/>
          </a:xfrm>
          <a:prstGeom prst="rect">
            <a:avLst/>
          </a:prstGeom>
          <a:solidFill>
            <a:srgbClr val="4285F4"/>
          </a:solidFill>
          <a:ln>
            <a:noFill/>
          </a:ln>
        </p:spPr>
        <p:txBody>
          <a:bodyPr spcFirstLastPara="1" wrap="square" lIns="60950" tIns="60950" rIns="60950" bIns="60950" anchor="ctr" anchorCtr="0">
            <a:noAutofit/>
          </a:bodyPr>
          <a:lstStyle/>
          <a:p>
            <a:pPr marL="0" marR="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 name="Google Shape;110;p3"/>
          <p:cNvSpPr txBox="1"/>
          <p:nvPr/>
        </p:nvSpPr>
        <p:spPr>
          <a:xfrm>
            <a:off x="220980" y="411880"/>
            <a:ext cx="934800" cy="794600"/>
          </a:xfrm>
          <a:prstGeom prst="rect">
            <a:avLst/>
          </a:prstGeom>
          <a:noFill/>
          <a:ln>
            <a:noFill/>
          </a:ln>
        </p:spPr>
        <p:txBody>
          <a:bodyPr spcFirstLastPara="1" wrap="square" lIns="60950" tIns="60950" rIns="60950" bIns="60950" anchor="ctr" anchorCtr="0">
            <a:noAutofit/>
          </a:bodyPr>
          <a:lstStyle/>
          <a:p>
            <a:pPr marL="0" indent="0">
              <a:buNone/>
            </a:pPr>
            <a:r>
              <a:rPr lang="en-US" altLang="zh-CN" sz="3800">
                <a:solidFill>
                  <a:srgbClr val="3C4043"/>
                </a:solidFill>
                <a:latin typeface="Roboto Mono" panose="00000009000000000000"/>
                <a:ea typeface="Roboto Mono" panose="00000009000000000000"/>
                <a:cs typeface="Roboto Mono" panose="00000009000000000000"/>
                <a:sym typeface="Roboto Mono" panose="00000009000000000000"/>
              </a:rPr>
              <a:t>4</a:t>
            </a:r>
            <a:r>
              <a:rPr lang="zh-CN" sz="665">
                <a:solidFill>
                  <a:srgbClr val="3C4043"/>
                </a:solidFill>
                <a:latin typeface="Roboto Mono" panose="00000009000000000000"/>
                <a:ea typeface="Roboto Mono" panose="00000009000000000000"/>
                <a:cs typeface="Roboto Mono" panose="00000009000000000000"/>
                <a:sym typeface="Roboto Mono" panose="00000009000000000000"/>
              </a:rPr>
              <a:t> </a:t>
            </a:r>
            <a:endParaRPr sz="3800">
              <a:solidFill>
                <a:srgbClr val="3C4043"/>
              </a:solidFill>
              <a:latin typeface="Roboto Mono" panose="00000009000000000000"/>
              <a:ea typeface="Roboto Mono" panose="00000009000000000000"/>
              <a:cs typeface="Roboto Mono" panose="00000009000000000000"/>
              <a:sym typeface="Roboto Mono" panose="00000009000000000000"/>
            </a:endParaRPr>
          </a:p>
        </p:txBody>
      </p:sp>
      <p:pic>
        <p:nvPicPr>
          <p:cNvPr id="100" name="图片 99"/>
          <p:cNvPicPr/>
          <p:nvPr/>
        </p:nvPicPr>
        <p:blipFill>
          <a:blip r:embed="rId1"/>
          <a:stretch>
            <a:fillRect/>
          </a:stretch>
        </p:blipFill>
        <p:spPr>
          <a:xfrm>
            <a:off x="5879465" y="1510665"/>
            <a:ext cx="6167120" cy="3836670"/>
          </a:xfrm>
          <a:prstGeom prst="rect">
            <a:avLst/>
          </a:prstGeom>
          <a:noFill/>
          <a:ln w="9525">
            <a:noFill/>
          </a:ln>
        </p:spPr>
      </p:pic>
    </p:spTree>
  </p:cSld>
  <p:clrMapOvr>
    <a:masterClrMapping/>
  </p:clrMapOvr>
</p:sld>
</file>

<file path=ppt/tags/tag1.xml><?xml version="1.0" encoding="utf-8"?>
<p:tagLst xmlns:p="http://schemas.openxmlformats.org/presentationml/2006/main">
  <p:tag name="KSO_WPP_MARK_KEY" val="49799aed-9424-4548-b463-179a13bdb2f4"/>
  <p:tag name="COMMONDATA" val="eyJoZGlkIjoiZDBjNTRjNzEyYmMxMjY4ZWNiNDg0YjgwNmY4YjAzNjcifQ=="/>
</p:tagLst>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5534</Words>
  <Application>WPS 演示</Application>
  <PresentationFormat>宽屏</PresentationFormat>
  <Paragraphs>161</Paragraphs>
  <Slides>14</Slides>
  <Notes>14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14</vt:i4>
      </vt:variant>
    </vt:vector>
  </HeadingPairs>
  <TitlesOfParts>
    <vt:vector size="24" baseType="lpstr">
      <vt:lpstr>Arial</vt:lpstr>
      <vt:lpstr>宋体</vt:lpstr>
      <vt:lpstr>Wingdings</vt:lpstr>
      <vt:lpstr>Arial</vt:lpstr>
      <vt:lpstr>Calibri</vt:lpstr>
      <vt:lpstr>Roboto Mono</vt:lpstr>
      <vt:lpstr>Wingdings</vt:lpstr>
      <vt:lpstr>微软雅黑</vt:lpstr>
      <vt:lpstr>Arial Unicode MS</vt:lpstr>
      <vt:lpstr>Office Theme</vt:lpstr>
      <vt:lpstr>Anthos Service Mesh </vt:lpstr>
      <vt:lpstr>PowerPoint 演示文稿</vt:lpstr>
      <vt:lpstr>Plan for next year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Other features</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Anthos Service Mesh</dc:title>
  <dc:creator>Zhang Yongguang</dc:creator>
  <cp:lastModifiedBy>10229087</cp:lastModifiedBy>
  <cp:revision>274</cp:revision>
  <dcterms:created xsi:type="dcterms:W3CDTF">2022-12-12T07:50:00Z</dcterms:created>
  <dcterms:modified xsi:type="dcterms:W3CDTF">2022-12-26T00:07:57Z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6482B6104C064200AD716E1681BF173F</vt:lpwstr>
  </property>
  <property fmtid="{D5CDD505-2E9C-101B-9397-08002B2CF9AE}" pid="3" name="KSOProductBuildVer">
    <vt:lpwstr>2052-11.1.0.12980</vt:lpwstr>
  </property>
</Properties>
</file>